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73" r:id="rId2"/>
    <p:sldId id="285" r:id="rId3"/>
    <p:sldId id="286" r:id="rId4"/>
    <p:sldId id="301" r:id="rId5"/>
    <p:sldId id="304" r:id="rId6"/>
    <p:sldId id="259" r:id="rId7"/>
    <p:sldId id="292" r:id="rId8"/>
    <p:sldId id="280" r:id="rId9"/>
    <p:sldId id="260" r:id="rId10"/>
    <p:sldId id="281" r:id="rId11"/>
    <p:sldId id="283" r:id="rId12"/>
    <p:sldId id="290" r:id="rId13"/>
    <p:sldId id="291" r:id="rId14"/>
    <p:sldId id="282" r:id="rId15"/>
  </p:sldIdLst>
  <p:sldSz cx="6858000" cy="9906000" type="A4"/>
  <p:notesSz cx="9144000" cy="6858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97" userDrawn="1">
          <p15:clr>
            <a:srgbClr val="A4A3A4"/>
          </p15:clr>
        </p15:guide>
        <p15:guide id="2" orient="horz" pos="3120" userDrawn="1">
          <p15:clr>
            <a:srgbClr val="A4A3A4"/>
          </p15:clr>
        </p15:guide>
        <p15:guide id="3" pos="318" userDrawn="1">
          <p15:clr>
            <a:srgbClr val="A4A3A4"/>
          </p15:clr>
        </p15:guide>
        <p15:guide id="4" orient="horz" pos="53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BEBC4B-A9C6-C4F6-27C6-71193CEBC37E}" name="阳 张" initials="阳张" userId="dfde328530c5a31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7F7F7F"/>
    <a:srgbClr val="FFFFFF"/>
    <a:srgbClr val="FDA286"/>
    <a:srgbClr val="FE9C83"/>
    <a:srgbClr val="FC977B"/>
    <a:srgbClr val="48A4ED"/>
    <a:srgbClr val="15DFE3"/>
    <a:srgbClr val="5096F5"/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2" autoAdjust="0"/>
    <p:restoredTop sz="94081" autoAdjust="0"/>
  </p:normalViewPr>
  <p:slideViewPr>
    <p:cSldViewPr snapToGrid="0" snapToObjects="1" showGuides="1">
      <p:cViewPr>
        <p:scale>
          <a:sx n="75" d="100"/>
          <a:sy n="75" d="100"/>
        </p:scale>
        <p:origin x="3418" y="-101"/>
      </p:cViewPr>
      <p:guideLst>
        <p:guide pos="3997"/>
        <p:guide orient="horz" pos="3120"/>
        <p:guide pos="318"/>
        <p:guide orient="horz" pos="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3B618-9692-DC40-A166-228BA5D1BDE8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74FEF-BCAC-D648-985F-FF67B67A3D6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7208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2796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3602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2252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697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258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382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2242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829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284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4FEF-BCAC-D648-985F-FF67B67A3D68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DA53-A5CA-504A-BBD0-561A1623830B}" type="datetimeFigureOut">
              <a:rPr kumimoji="1" lang="zh-CN" altLang="en-US" smtClean="0"/>
              <a:t>2024/9/6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84250-BDA4-7F48-86EC-3B520F1C03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xxxxxx.yuketang.cn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6.jpg"/><Relationship Id="rId4" Type="http://schemas.openxmlformats.org/officeDocument/2006/relationships/image" Target="../media/image18.png"/><Relationship Id="rId9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7AB0E42C-B927-0800-A7E6-916269407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cxnSp>
        <p:nvCxnSpPr>
          <p:cNvPr id="7" name="直线连接符 6"/>
          <p:cNvCxnSpPr/>
          <p:nvPr/>
        </p:nvCxnSpPr>
        <p:spPr>
          <a:xfrm>
            <a:off x="811276" y="1443566"/>
            <a:ext cx="5165503" cy="36122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144628" y="3004133"/>
            <a:ext cx="18473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3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687639" y="3793596"/>
            <a:ext cx="3570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</a:rPr>
              <a:t>通用学员手册</a:t>
            </a:r>
            <a:endParaRPr lang="en-US" altLang="zh-CN" sz="4400" dirty="0">
              <a:solidFill>
                <a:schemeClr val="bg1"/>
              </a:solidFill>
            </a:endParaRPr>
          </a:p>
        </p:txBody>
      </p:sp>
      <p:cxnSp>
        <p:nvCxnSpPr>
          <p:cNvPr id="20" name="直线连接符 6">
            <a:extLst>
              <a:ext uri="{FF2B5EF4-FFF2-40B4-BE49-F238E27FC236}">
                <a16:creationId xmlns:a16="http://schemas.microsoft.com/office/drawing/2014/main" id="{87D39A3E-4483-63D8-D4BD-C99EEF1B3182}"/>
              </a:ext>
            </a:extLst>
          </p:cNvPr>
          <p:cNvCxnSpPr/>
          <p:nvPr/>
        </p:nvCxnSpPr>
        <p:spPr>
          <a:xfrm>
            <a:off x="811276" y="3232257"/>
            <a:ext cx="5165503" cy="36122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DD869425-4787-C824-ABAD-AC7FDC2E5912}"/>
              </a:ext>
            </a:extLst>
          </p:cNvPr>
          <p:cNvSpPr txBox="1"/>
          <p:nvPr/>
        </p:nvSpPr>
        <p:spPr>
          <a:xfrm>
            <a:off x="1256453" y="4977226"/>
            <a:ext cx="4493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关于本期专题培训活动，您关心的都在这里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0C6D2BF-5379-C993-B94D-D62B7FC49991}"/>
              </a:ext>
            </a:extLst>
          </p:cNvPr>
          <p:cNvSpPr txBox="1"/>
          <p:nvPr/>
        </p:nvSpPr>
        <p:spPr>
          <a:xfrm>
            <a:off x="2669654" y="6104070"/>
            <a:ext cx="202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</a:t>
            </a:r>
            <a:r>
              <a:rPr kumimoji="1"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Get</a:t>
            </a: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日程安排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B4F36B-026D-524C-AACB-6B35DF11692B}"/>
              </a:ext>
            </a:extLst>
          </p:cNvPr>
          <p:cNvSpPr txBox="1"/>
          <p:nvPr/>
        </p:nvSpPr>
        <p:spPr>
          <a:xfrm>
            <a:off x="2669654" y="6735262"/>
            <a:ext cx="348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如何报名选课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901C511-4EC1-84CA-1B07-8181BE424159}"/>
              </a:ext>
            </a:extLst>
          </p:cNvPr>
          <p:cNvGrpSpPr/>
          <p:nvPr/>
        </p:nvGrpSpPr>
        <p:grpSpPr>
          <a:xfrm>
            <a:off x="2067130" y="5987528"/>
            <a:ext cx="441324" cy="469240"/>
            <a:chOff x="900455" y="5782534"/>
            <a:chExt cx="540000" cy="555227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46C00894-DDF4-5718-B7F4-F6762EC09A96}"/>
                </a:ext>
              </a:extLst>
            </p:cNvPr>
            <p:cNvSpPr/>
            <p:nvPr/>
          </p:nvSpPr>
          <p:spPr>
            <a:xfrm>
              <a:off x="962980" y="5940114"/>
              <a:ext cx="397647" cy="397647"/>
            </a:xfrm>
            <a:prstGeom prst="ellipse">
              <a:avLst/>
            </a:prstGeom>
            <a:solidFill>
              <a:srgbClr val="4572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bg1"/>
                </a:solidFill>
              </a:endParaRPr>
            </a:p>
          </p:txBody>
        </p:sp>
        <p:pic>
          <p:nvPicPr>
            <p:cNvPr id="41" name="图形 40" descr="复选标记">
              <a:extLst>
                <a:ext uri="{FF2B5EF4-FFF2-40B4-BE49-F238E27FC236}">
                  <a16:creationId xmlns:a16="http://schemas.microsoft.com/office/drawing/2014/main" id="{1E71F6CC-63D1-9C7E-148C-5C21BDD6E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455" y="5782534"/>
              <a:ext cx="540000" cy="540000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88FF017-7449-9977-A35F-27A5F75D4B99}"/>
              </a:ext>
            </a:extLst>
          </p:cNvPr>
          <p:cNvGrpSpPr/>
          <p:nvPr/>
        </p:nvGrpSpPr>
        <p:grpSpPr>
          <a:xfrm>
            <a:off x="2067130" y="6618720"/>
            <a:ext cx="441324" cy="469240"/>
            <a:chOff x="900455" y="5782534"/>
            <a:chExt cx="540000" cy="555227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E64394F-274D-CCBC-44E2-FEB89B3D7FD5}"/>
                </a:ext>
              </a:extLst>
            </p:cNvPr>
            <p:cNvSpPr/>
            <p:nvPr/>
          </p:nvSpPr>
          <p:spPr>
            <a:xfrm>
              <a:off x="962980" y="5940114"/>
              <a:ext cx="397647" cy="397647"/>
            </a:xfrm>
            <a:prstGeom prst="ellipse">
              <a:avLst/>
            </a:prstGeom>
            <a:solidFill>
              <a:srgbClr val="4572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bg1"/>
                </a:solidFill>
              </a:endParaRPr>
            </a:p>
          </p:txBody>
        </p:sp>
        <p:pic>
          <p:nvPicPr>
            <p:cNvPr id="44" name="图形 43" descr="复选标记">
              <a:extLst>
                <a:ext uri="{FF2B5EF4-FFF2-40B4-BE49-F238E27FC236}">
                  <a16:creationId xmlns:a16="http://schemas.microsoft.com/office/drawing/2014/main" id="{950F14D2-030C-85EB-C7C0-C6B30C98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0455" y="5782534"/>
              <a:ext cx="540000" cy="540000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F7B63A8-C897-EEF8-0887-DE74C2745F13}"/>
              </a:ext>
            </a:extLst>
          </p:cNvPr>
          <p:cNvGrpSpPr/>
          <p:nvPr/>
        </p:nvGrpSpPr>
        <p:grpSpPr>
          <a:xfrm>
            <a:off x="2067130" y="7234672"/>
            <a:ext cx="441324" cy="469240"/>
            <a:chOff x="900455" y="5782534"/>
            <a:chExt cx="540000" cy="555227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BC37904B-7D32-A6B7-55F7-DEB0CD5F15C4}"/>
                </a:ext>
              </a:extLst>
            </p:cNvPr>
            <p:cNvSpPr/>
            <p:nvPr/>
          </p:nvSpPr>
          <p:spPr>
            <a:xfrm>
              <a:off x="962980" y="5940114"/>
              <a:ext cx="397647" cy="397647"/>
            </a:xfrm>
            <a:prstGeom prst="ellipse">
              <a:avLst/>
            </a:prstGeom>
            <a:solidFill>
              <a:srgbClr val="4572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bg1"/>
                </a:solidFill>
              </a:endParaRPr>
            </a:p>
          </p:txBody>
        </p:sp>
        <p:pic>
          <p:nvPicPr>
            <p:cNvPr id="47" name="图形 46" descr="复选标记">
              <a:extLst>
                <a:ext uri="{FF2B5EF4-FFF2-40B4-BE49-F238E27FC236}">
                  <a16:creationId xmlns:a16="http://schemas.microsoft.com/office/drawing/2014/main" id="{36A6A7E4-4969-60BB-0165-3080653B9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0455" y="5782534"/>
              <a:ext cx="540000" cy="540000"/>
            </a:xfrm>
            <a:prstGeom prst="rect">
              <a:avLst/>
            </a:prstGeom>
          </p:spPr>
        </p:pic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8934B2E2-0CA3-091A-138B-AABB3E577C12}"/>
              </a:ext>
            </a:extLst>
          </p:cNvPr>
          <p:cNvSpPr txBox="1"/>
          <p:nvPr/>
        </p:nvSpPr>
        <p:spPr>
          <a:xfrm>
            <a:off x="2669654" y="7351214"/>
            <a:ext cx="332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如何观看直播和回放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0B6DBD0-A73B-A067-583C-AD54BCCD9EF3}"/>
              </a:ext>
            </a:extLst>
          </p:cNvPr>
          <p:cNvSpPr txBox="1"/>
          <p:nvPr/>
        </p:nvSpPr>
        <p:spPr>
          <a:xfrm>
            <a:off x="572544" y="1569781"/>
            <a:ext cx="5712912" cy="137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</a:rPr>
              <a:t>“</a:t>
            </a:r>
            <a:r>
              <a:rPr lang="en-US" altLang="zh-CN" sz="3600" b="1" dirty="0">
                <a:solidFill>
                  <a:schemeClr val="bg1"/>
                </a:solidFill>
              </a:rPr>
              <a:t>AI</a:t>
            </a:r>
            <a:r>
              <a:rPr lang="zh-CN" altLang="en-US" sz="3600" b="1" dirty="0">
                <a:solidFill>
                  <a:schemeClr val="bg1"/>
                </a:solidFill>
              </a:rPr>
              <a:t>赋能教育教学与课程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</a:rPr>
              <a:t>建设改革创新”专题培训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A34D691-2CA4-4B12-39E4-C832686400D7}"/>
              </a:ext>
            </a:extLst>
          </p:cNvPr>
          <p:cNvSpPr txBox="1"/>
          <p:nvPr/>
        </p:nvSpPr>
        <p:spPr>
          <a:xfrm>
            <a:off x="1839859" y="9136431"/>
            <a:ext cx="332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2024.9</a:t>
            </a:r>
            <a:endParaRPr kumimoji="1"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卡通人物&#10;&#10;低可信度描述已自动生成">
            <a:extLst>
              <a:ext uri="{FF2B5EF4-FFF2-40B4-BE49-F238E27FC236}">
                <a16:creationId xmlns:a16="http://schemas.microsoft.com/office/drawing/2014/main" id="{3FE66E8C-8BB7-02AB-8142-07C3FB12D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8711" y="582968"/>
            <a:ext cx="1989022" cy="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00574" y="708221"/>
            <a:ext cx="4021896" cy="114621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2281" y="344953"/>
            <a:ext cx="440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手机端 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如何观看直播和回放</a:t>
            </a:r>
          </a:p>
        </p:txBody>
      </p:sp>
      <p:sp>
        <p:nvSpPr>
          <p:cNvPr id="10" name="矩形 9"/>
          <p:cNvSpPr/>
          <p:nvPr/>
        </p:nvSpPr>
        <p:spPr>
          <a:xfrm>
            <a:off x="284494" y="1780539"/>
            <a:ext cx="3846198" cy="40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第一步：进入</a:t>
            </a:r>
            <a:r>
              <a:rPr lang="zh-CN" altLang="en-US" dirty="0">
                <a:solidFill>
                  <a:srgbClr val="C01F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长江雨课堂 </a:t>
            </a:r>
            <a:r>
              <a:rPr lang="zh-CN" altLang="en-US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 </a:t>
            </a:r>
            <a:r>
              <a:rPr lang="zh-CN" altLang="en-US" dirty="0">
                <a:solidFill>
                  <a:srgbClr val="4481D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</a:t>
            </a:r>
            <a:endParaRPr lang="en-US" altLang="zh-CN" dirty="0">
              <a:solidFill>
                <a:srgbClr val="4481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4494" y="2232594"/>
            <a:ext cx="3389598" cy="11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打开微信搜索</a:t>
            </a:r>
            <a:r>
              <a:rPr lang="zh-CN" altLang="en-US" sz="1200" dirty="0">
                <a:solidFill>
                  <a:srgbClr val="C01F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长江雨课堂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1200" dirty="0">
                <a:solidFill>
                  <a:srgbClr val="4481D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小程序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公众号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，点击进入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在“我听的课”中找到相应课程，只有直播后的课程可以观看回放。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592" y="3971996"/>
            <a:ext cx="3846198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第二步：点击课程卡片观看回放（图</a:t>
            </a:r>
            <a:r>
              <a:rPr lang="en-US" altLang="zh-CN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2592" y="4325321"/>
            <a:ext cx="3361500" cy="8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点击即可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课程详情界面（图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点击课程名称，进入直播回放页面（图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直播课程回放期一年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12592" y="1138105"/>
            <a:ext cx="4843608" cy="44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非课程直播时段</a:t>
            </a:r>
            <a:r>
              <a:rPr lang="zh-CN" altLang="en-US" sz="2000" b="1" dirty="0">
                <a:solidFill>
                  <a:srgbClr val="DC51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参与回放</a:t>
            </a:r>
            <a:endParaRPr lang="en-US" altLang="zh-CN" sz="20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P9</a:t>
            </a:r>
            <a:endParaRPr kumimoji="1" lang="zh-CN" altLang="en-US" sz="1200" dirty="0"/>
          </a:p>
        </p:txBody>
      </p:sp>
      <p:sp>
        <p:nvSpPr>
          <p:cNvPr id="43" name="矩形 11"/>
          <p:cNvSpPr/>
          <p:nvPr/>
        </p:nvSpPr>
        <p:spPr>
          <a:xfrm>
            <a:off x="652898" y="8832777"/>
            <a:ext cx="6195060" cy="302071"/>
          </a:xfrm>
          <a:prstGeom prst="rect">
            <a:avLst/>
          </a:prstGeom>
          <a:gradFill>
            <a:gsLst>
              <a:gs pos="0">
                <a:srgbClr val="F7FAFD">
                  <a:alpha val="0"/>
                </a:srgbClr>
              </a:gs>
              <a:gs pos="61000">
                <a:srgbClr val="F9FBFD">
                  <a:alpha val="68000"/>
                </a:srgbClr>
              </a:gs>
              <a:gs pos="35000">
                <a:srgbClr val="FBFCFE">
                  <a:alpha val="60000"/>
                </a:srgbClr>
              </a:gs>
              <a:gs pos="96000">
                <a:srgbClr val="FFFFFF"/>
              </a:gs>
            </a:gsLst>
            <a:lin ang="5400000" scaled="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24" name="图片 23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67160FB3-FA1A-94F4-2210-B695BEC78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7" b="33190"/>
          <a:stretch/>
        </p:blipFill>
        <p:spPr>
          <a:xfrm>
            <a:off x="312592" y="5348150"/>
            <a:ext cx="2468845" cy="31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CD2A69A-397A-9D42-DCF2-8F97E338BE12}"/>
              </a:ext>
            </a:extLst>
          </p:cNvPr>
          <p:cNvGrpSpPr/>
          <p:nvPr/>
        </p:nvGrpSpPr>
        <p:grpSpPr>
          <a:xfrm>
            <a:off x="4120112" y="1002654"/>
            <a:ext cx="2254368" cy="4053049"/>
            <a:chOff x="4238303" y="1626524"/>
            <a:chExt cx="2254368" cy="4053049"/>
          </a:xfrm>
        </p:grpSpPr>
        <p:pic>
          <p:nvPicPr>
            <p:cNvPr id="3" name="图片 2" descr="图形用户界面, 应用程序, 网站&#10;&#10;描述已自动生成">
              <a:extLst>
                <a:ext uri="{FF2B5EF4-FFF2-40B4-BE49-F238E27FC236}">
                  <a16:creationId xmlns:a16="http://schemas.microsoft.com/office/drawing/2014/main" id="{D7430BF9-8987-83B8-504D-A05076196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32" b="6058"/>
            <a:stretch/>
          </p:blipFill>
          <p:spPr>
            <a:xfrm>
              <a:off x="4238303" y="1626524"/>
              <a:ext cx="2254368" cy="40530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FB651C7-F602-AD8B-92E9-C0AF0604A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919" t="34569" r="26477"/>
            <a:stretch/>
          </p:blipFill>
          <p:spPr>
            <a:xfrm>
              <a:off x="4875413" y="1637747"/>
              <a:ext cx="915371" cy="278988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1600F04D-1066-84F9-D716-BEE90A34C009}"/>
              </a:ext>
            </a:extLst>
          </p:cNvPr>
          <p:cNvSpPr/>
          <p:nvPr/>
        </p:nvSpPr>
        <p:spPr>
          <a:xfrm>
            <a:off x="4133646" y="3907909"/>
            <a:ext cx="2215434" cy="824755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2C0F00C6-1959-4006-1D3F-6EBD4E7AB3C5}"/>
              </a:ext>
            </a:extLst>
          </p:cNvPr>
          <p:cNvCxnSpPr>
            <a:cxnSpLocks/>
          </p:cNvCxnSpPr>
          <p:nvPr/>
        </p:nvCxnSpPr>
        <p:spPr>
          <a:xfrm flipV="1">
            <a:off x="3674092" y="4139832"/>
            <a:ext cx="420620" cy="671"/>
          </a:xfrm>
          <a:prstGeom prst="straightConnector1">
            <a:avLst/>
          </a:prstGeom>
          <a:ln w="38100">
            <a:solidFill>
              <a:srgbClr val="FD78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图形用户界面, 应用程序, 网站&#10;&#10;描述已自动生成">
            <a:extLst>
              <a:ext uri="{FF2B5EF4-FFF2-40B4-BE49-F238E27FC236}">
                <a16:creationId xmlns:a16="http://schemas.microsoft.com/office/drawing/2014/main" id="{0AB7451B-8F06-1C40-A2E2-1217295D87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94"/>
          <a:stretch/>
        </p:blipFill>
        <p:spPr>
          <a:xfrm>
            <a:off x="4128068" y="5314979"/>
            <a:ext cx="2226590" cy="436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F2A645F1-42A4-D5A2-EAD9-28B756728CFC}"/>
              </a:ext>
            </a:extLst>
          </p:cNvPr>
          <p:cNvSpPr/>
          <p:nvPr/>
        </p:nvSpPr>
        <p:spPr>
          <a:xfrm>
            <a:off x="500574" y="8068241"/>
            <a:ext cx="2215434" cy="292155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25DF7FFB-C404-AA0F-E0F4-C7AE0B8F4AEF}"/>
              </a:ext>
            </a:extLst>
          </p:cNvPr>
          <p:cNvCxnSpPr>
            <a:cxnSpLocks/>
          </p:cNvCxnSpPr>
          <p:nvPr/>
        </p:nvCxnSpPr>
        <p:spPr>
          <a:xfrm flipV="1">
            <a:off x="3002921" y="7113494"/>
            <a:ext cx="949810" cy="1100824"/>
          </a:xfrm>
          <a:prstGeom prst="straightConnector1">
            <a:avLst/>
          </a:prstGeom>
          <a:ln w="38100">
            <a:solidFill>
              <a:srgbClr val="FD78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BA706B32-475D-2E2A-EE6E-FF9A27B17366}"/>
              </a:ext>
            </a:extLst>
          </p:cNvPr>
          <p:cNvSpPr txBox="1"/>
          <p:nvPr/>
        </p:nvSpPr>
        <p:spPr>
          <a:xfrm>
            <a:off x="4133760" y="4743483"/>
            <a:ext cx="60463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40AA849-2E35-423D-99BC-1455FF928DEA}"/>
              </a:ext>
            </a:extLst>
          </p:cNvPr>
          <p:cNvSpPr txBox="1"/>
          <p:nvPr/>
        </p:nvSpPr>
        <p:spPr>
          <a:xfrm>
            <a:off x="1244698" y="8626893"/>
            <a:ext cx="604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F5C322-ABAD-6913-5E60-4F73467E313C}"/>
              </a:ext>
            </a:extLst>
          </p:cNvPr>
          <p:cNvSpPr txBox="1"/>
          <p:nvPr/>
        </p:nvSpPr>
        <p:spPr>
          <a:xfrm>
            <a:off x="3529015" y="9374771"/>
            <a:ext cx="604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BBE2DC-D2B4-1609-04AC-492A0545D8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01" r="13802" b="12323"/>
          <a:stretch/>
        </p:blipFill>
        <p:spPr>
          <a:xfrm>
            <a:off x="4238986" y="6235083"/>
            <a:ext cx="2017621" cy="1157167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53D3841-7AB4-973D-C7E7-4D2850C18673}"/>
              </a:ext>
            </a:extLst>
          </p:cNvPr>
          <p:cNvSpPr/>
          <p:nvPr/>
        </p:nvSpPr>
        <p:spPr>
          <a:xfrm>
            <a:off x="4133760" y="6186839"/>
            <a:ext cx="2215434" cy="1270369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形 12" descr="播放">
            <a:extLst>
              <a:ext uri="{FF2B5EF4-FFF2-40B4-BE49-F238E27FC236}">
                <a16:creationId xmlns:a16="http://schemas.microsoft.com/office/drawing/2014/main" id="{587C010E-723D-3F1A-6D29-9A18F1B3B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3312" y="6551141"/>
            <a:ext cx="562353" cy="5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00574" y="708221"/>
            <a:ext cx="4021896" cy="114621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2281" y="344953"/>
            <a:ext cx="440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电脑端 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如何观看直播和回放</a:t>
            </a:r>
          </a:p>
        </p:txBody>
      </p:sp>
      <p:sp>
        <p:nvSpPr>
          <p:cNvPr id="35" name="矩形 34"/>
          <p:cNvSpPr/>
          <p:nvPr/>
        </p:nvSpPr>
        <p:spPr>
          <a:xfrm>
            <a:off x="312592" y="1138105"/>
            <a:ext cx="4843608" cy="44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课程直播时段</a:t>
            </a:r>
            <a:r>
              <a:rPr lang="zh-CN" altLang="en-US" sz="2000" dirty="0">
                <a:solidFill>
                  <a:srgbClr val="DC51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参与直播</a:t>
            </a:r>
            <a:endParaRPr lang="en-US" altLang="zh-CN" sz="1200" dirty="0">
              <a:solidFill>
                <a:srgbClr val="DC51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411605" y="9625104"/>
            <a:ext cx="44245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P10</a:t>
            </a:r>
            <a:endParaRPr kumimoji="1" lang="zh-CN" altLang="en-US" sz="1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D17EFA-0DF9-F0A4-C966-B678B677FEF7}"/>
              </a:ext>
            </a:extLst>
          </p:cNvPr>
          <p:cNvSpPr txBox="1"/>
          <p:nvPr/>
        </p:nvSpPr>
        <p:spPr>
          <a:xfrm>
            <a:off x="312591" y="1655713"/>
            <a:ext cx="4835149" cy="121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、推荐使用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谷歌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火狐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浏览器登录本校教师发展管理平台（图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）（网址详见学校通知）。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6B70A5C-B433-A11C-AF7C-02C9AE57B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48" y="2475964"/>
            <a:ext cx="6150444" cy="283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8A4178E-5640-2117-9056-72C570E64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r="24541" b="3223"/>
          <a:stretch/>
        </p:blipFill>
        <p:spPr bwMode="auto">
          <a:xfrm>
            <a:off x="5147740" y="1739622"/>
            <a:ext cx="580322" cy="5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B1D0A0-36CC-A174-8580-1396DA77B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26"/>
          <a:stretch/>
        </p:blipFill>
        <p:spPr bwMode="auto">
          <a:xfrm>
            <a:off x="5797661" y="1717844"/>
            <a:ext cx="613943" cy="6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DA15A6DE-52BF-1A60-35F4-7F66722E77AA}"/>
              </a:ext>
            </a:extLst>
          </p:cNvPr>
          <p:cNvCxnSpPr>
            <a:cxnSpLocks/>
          </p:cNvCxnSpPr>
          <p:nvPr/>
        </p:nvCxnSpPr>
        <p:spPr>
          <a:xfrm flipV="1">
            <a:off x="5507938" y="2792725"/>
            <a:ext cx="0" cy="341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BBEAE19-9440-C4E4-FE3E-D67906847192}"/>
              </a:ext>
            </a:extLst>
          </p:cNvPr>
          <p:cNvSpPr txBox="1"/>
          <p:nvPr/>
        </p:nvSpPr>
        <p:spPr>
          <a:xfrm>
            <a:off x="2933492" y="3144826"/>
            <a:ext cx="3846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进入平台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B666C0B-0E4B-2139-A0A7-4E0AE2795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48" y="5817737"/>
            <a:ext cx="6150444" cy="280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39E1D6B7-42E9-ED48-BF36-7B701EE74042}"/>
              </a:ext>
            </a:extLst>
          </p:cNvPr>
          <p:cNvSpPr/>
          <p:nvPr/>
        </p:nvSpPr>
        <p:spPr>
          <a:xfrm>
            <a:off x="2522922" y="5727302"/>
            <a:ext cx="1637598" cy="2859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324479-27BF-5D5E-1240-B39E661FF47D}"/>
              </a:ext>
            </a:extLst>
          </p:cNvPr>
          <p:cNvSpPr txBox="1"/>
          <p:nvPr/>
        </p:nvSpPr>
        <p:spPr>
          <a:xfrm>
            <a:off x="259786" y="8904169"/>
            <a:ext cx="5330738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、已完成选课操作的老师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进入平台点击</a:t>
            </a: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教学管理</a:t>
            </a: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】-【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我听的课</a:t>
            </a: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可以看到用户全部已选课程（图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zh-CN" altLang="en-US" sz="1600" kern="0" dirty="0">
              <a:solidFill>
                <a:srgbClr val="5096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5D70112-7C8A-194F-C5BF-06CF2EF142C3}"/>
              </a:ext>
            </a:extLst>
          </p:cNvPr>
          <p:cNvSpPr/>
          <p:nvPr/>
        </p:nvSpPr>
        <p:spPr>
          <a:xfrm>
            <a:off x="238568" y="6372546"/>
            <a:ext cx="330392" cy="2859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B618663-CEB9-ED68-8AB7-550E1F47ACE6}"/>
              </a:ext>
            </a:extLst>
          </p:cNvPr>
          <p:cNvSpPr/>
          <p:nvPr/>
        </p:nvSpPr>
        <p:spPr>
          <a:xfrm>
            <a:off x="721360" y="6372546"/>
            <a:ext cx="1801562" cy="703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A4556D7-E6CD-BABB-3BC3-EE6DB5466A83}"/>
              </a:ext>
            </a:extLst>
          </p:cNvPr>
          <p:cNvSpPr/>
          <p:nvPr/>
        </p:nvSpPr>
        <p:spPr>
          <a:xfrm>
            <a:off x="1019175" y="5852691"/>
            <a:ext cx="529590" cy="226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430FD2F-F99D-62A9-660D-EBFBED4FE9A6}"/>
              </a:ext>
            </a:extLst>
          </p:cNvPr>
          <p:cNvSpPr txBox="1"/>
          <p:nvPr/>
        </p:nvSpPr>
        <p:spPr>
          <a:xfrm>
            <a:off x="3496071" y="6278418"/>
            <a:ext cx="2381609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在课程直播时段</a:t>
            </a:r>
            <a:endParaRPr lang="en-US" altLang="zh-CN" sz="18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网页上方会出现提示</a:t>
            </a:r>
            <a:endParaRPr lang="en-US" altLang="zh-CN" sz="18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 kern="0" dirty="0">
                <a:solidFill>
                  <a:srgbClr val="5096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800" b="1" kern="0" dirty="0">
                <a:solidFill>
                  <a:srgbClr val="5096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800" b="1" kern="0" dirty="0">
                <a:solidFill>
                  <a:srgbClr val="5096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个班级正在上课”</a:t>
            </a:r>
            <a:endParaRPr lang="en-US" altLang="zh-CN" sz="1800" b="1" kern="0" dirty="0">
              <a:solidFill>
                <a:srgbClr val="5096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点击进入</a:t>
            </a:r>
            <a:endParaRPr lang="en-US" altLang="zh-CN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0D19E7A9-90B0-A1C3-50CF-9AC13A402495}"/>
              </a:ext>
            </a:extLst>
          </p:cNvPr>
          <p:cNvCxnSpPr>
            <a:cxnSpLocks/>
          </p:cNvCxnSpPr>
          <p:nvPr/>
        </p:nvCxnSpPr>
        <p:spPr>
          <a:xfrm flipH="1" flipV="1">
            <a:off x="3494562" y="6103713"/>
            <a:ext cx="230900" cy="2227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2F8FA9C2-A739-DB7B-FFE2-BA44E91848EA}"/>
              </a:ext>
            </a:extLst>
          </p:cNvPr>
          <p:cNvSpPr txBox="1"/>
          <p:nvPr/>
        </p:nvSpPr>
        <p:spPr>
          <a:xfrm>
            <a:off x="5730241" y="5002120"/>
            <a:ext cx="65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C7AE768-AA51-DF52-D506-144F98B7B29E}"/>
              </a:ext>
            </a:extLst>
          </p:cNvPr>
          <p:cNvSpPr txBox="1"/>
          <p:nvPr/>
        </p:nvSpPr>
        <p:spPr>
          <a:xfrm>
            <a:off x="5730242" y="8300910"/>
            <a:ext cx="65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58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18E701-266C-11DB-0590-2BF4C038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48" y="4993050"/>
            <a:ext cx="6150444" cy="283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7974CB6-5B6F-8ED3-B8A6-1C22CE915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89" y="5261448"/>
            <a:ext cx="4502648" cy="24474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3F57071-7D51-5A2F-19DA-A486BFFC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01" r="13802" b="23316"/>
          <a:stretch/>
        </p:blipFill>
        <p:spPr>
          <a:xfrm>
            <a:off x="352964" y="5553695"/>
            <a:ext cx="720314" cy="34926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500574" y="708221"/>
            <a:ext cx="4021896" cy="114621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2281" y="344953"/>
            <a:ext cx="440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电脑端 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如何观看直播和回放</a:t>
            </a:r>
          </a:p>
        </p:txBody>
      </p:sp>
      <p:sp>
        <p:nvSpPr>
          <p:cNvPr id="35" name="矩形 34"/>
          <p:cNvSpPr/>
          <p:nvPr/>
        </p:nvSpPr>
        <p:spPr>
          <a:xfrm>
            <a:off x="312592" y="1138105"/>
            <a:ext cx="4843608" cy="44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课程直播时段</a:t>
            </a:r>
            <a:r>
              <a:rPr lang="zh-CN" altLang="en-US" sz="2000" dirty="0">
                <a:solidFill>
                  <a:srgbClr val="DC51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参与直播</a:t>
            </a:r>
            <a:endParaRPr lang="en-US" altLang="zh-CN" sz="1200" dirty="0">
              <a:solidFill>
                <a:srgbClr val="DC51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419493" y="9625104"/>
            <a:ext cx="43456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P11</a:t>
            </a:r>
            <a:endParaRPr kumimoji="1" lang="zh-CN" altLang="en-US" sz="1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324479-27BF-5D5E-1240-B39E661FF47D}"/>
              </a:ext>
            </a:extLst>
          </p:cNvPr>
          <p:cNvSpPr txBox="1"/>
          <p:nvPr/>
        </p:nvSpPr>
        <p:spPr>
          <a:xfrm>
            <a:off x="269048" y="8387960"/>
            <a:ext cx="6594269" cy="701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、进入直播页面，右上角小窗可全屏播放（图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直播课程支持发送弹幕、投稿进行在线互动</a:t>
            </a:r>
            <a:endParaRPr lang="zh-CN" altLang="en-US" sz="1600" kern="0" dirty="0">
              <a:solidFill>
                <a:srgbClr val="5096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6D5FA0-DE7D-B93A-B052-A8A75DEA4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48" y="1828463"/>
            <a:ext cx="6150444" cy="281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FABB825-5320-7353-65A2-E336EA83233D}"/>
              </a:ext>
            </a:extLst>
          </p:cNvPr>
          <p:cNvSpPr/>
          <p:nvPr/>
        </p:nvSpPr>
        <p:spPr>
          <a:xfrm>
            <a:off x="1791402" y="2666383"/>
            <a:ext cx="4545898" cy="12456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BCBBA46-AFA3-5C8C-9B74-65667B4207E7}"/>
              </a:ext>
            </a:extLst>
          </p:cNvPr>
          <p:cNvCxnSpPr>
            <a:cxnSpLocks/>
          </p:cNvCxnSpPr>
          <p:nvPr/>
        </p:nvCxnSpPr>
        <p:spPr>
          <a:xfrm flipV="1">
            <a:off x="5987979" y="3030997"/>
            <a:ext cx="0" cy="341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33EA596-F5E7-1CFD-6DF4-2ED297B38313}"/>
              </a:ext>
            </a:extLst>
          </p:cNvPr>
          <p:cNvSpPr/>
          <p:nvPr/>
        </p:nvSpPr>
        <p:spPr>
          <a:xfrm>
            <a:off x="243648" y="2395246"/>
            <a:ext cx="330392" cy="2859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D17EFA-0DF9-F0A4-C966-B678B677FEF7}"/>
              </a:ext>
            </a:extLst>
          </p:cNvPr>
          <p:cNvSpPr txBox="1"/>
          <p:nvPr/>
        </p:nvSpPr>
        <p:spPr>
          <a:xfrm>
            <a:off x="777651" y="3380438"/>
            <a:ext cx="5409806" cy="38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  <a:spcBef>
                <a:spcPts val="1200"/>
              </a:spcBef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此时课程正在直播，点击按钮进入课程页面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60EAA7-D5BA-C9A5-7D1E-E5403D11C796}"/>
              </a:ext>
            </a:extLst>
          </p:cNvPr>
          <p:cNvSpPr txBox="1"/>
          <p:nvPr/>
        </p:nvSpPr>
        <p:spPr>
          <a:xfrm>
            <a:off x="5681424" y="4344709"/>
            <a:ext cx="65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126E034-386E-9CE1-6A48-0E55748359C7}"/>
              </a:ext>
            </a:extLst>
          </p:cNvPr>
          <p:cNvSpPr txBox="1"/>
          <p:nvPr/>
        </p:nvSpPr>
        <p:spPr>
          <a:xfrm>
            <a:off x="251268" y="7509960"/>
            <a:ext cx="65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7A4C579-7801-65A4-BFED-F8F30DD02C0B}"/>
              </a:ext>
            </a:extLst>
          </p:cNvPr>
          <p:cNvCxnSpPr>
            <a:cxnSpLocks/>
          </p:cNvCxnSpPr>
          <p:nvPr/>
        </p:nvCxnSpPr>
        <p:spPr>
          <a:xfrm flipV="1">
            <a:off x="5521960" y="6254994"/>
            <a:ext cx="0" cy="341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F1A1B9C8-2E98-DB3F-A84D-DF2A4CB14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830" y="4997601"/>
            <a:ext cx="1717234" cy="980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B4ADF5A-CE3D-05C3-0324-A3A2367F9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232" y="5022486"/>
            <a:ext cx="1598430" cy="86884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7F854934-4B07-9F8E-32A2-5E157DA8D28F}"/>
              </a:ext>
            </a:extLst>
          </p:cNvPr>
          <p:cNvSpPr/>
          <p:nvPr/>
        </p:nvSpPr>
        <p:spPr>
          <a:xfrm>
            <a:off x="4656922" y="4907280"/>
            <a:ext cx="1816006" cy="12436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4D2ADFB1-E69A-7B97-2BF6-8CE2E66F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48" y="5657138"/>
            <a:ext cx="6151397" cy="283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圆角矩形 3"/>
          <p:cNvSpPr/>
          <p:nvPr/>
        </p:nvSpPr>
        <p:spPr>
          <a:xfrm>
            <a:off x="500574" y="708221"/>
            <a:ext cx="4021896" cy="114621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2281" y="344953"/>
            <a:ext cx="440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电脑端 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如何观看直播和回放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D17EFA-0DF9-F0A4-C966-B678B677FEF7}"/>
              </a:ext>
            </a:extLst>
          </p:cNvPr>
          <p:cNvSpPr txBox="1"/>
          <p:nvPr/>
        </p:nvSpPr>
        <p:spPr>
          <a:xfrm>
            <a:off x="312592" y="1655713"/>
            <a:ext cx="4490469" cy="168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、推荐使用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谷歌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火狐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浏览器登录教师发展管理平台（图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）（网址详见学校通知） 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altLang="zh-CN" sz="1600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 </a:t>
            </a:r>
            <a:endParaRPr lang="en-US" altLang="zh-CN" sz="1600" u="sng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6B70A5C-B433-A11C-AF7C-02C9AE57B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48" y="2475964"/>
            <a:ext cx="6150444" cy="283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DA15A6DE-52BF-1A60-35F4-7F66722E77AA}"/>
              </a:ext>
            </a:extLst>
          </p:cNvPr>
          <p:cNvCxnSpPr>
            <a:cxnSpLocks/>
          </p:cNvCxnSpPr>
          <p:nvPr/>
        </p:nvCxnSpPr>
        <p:spPr>
          <a:xfrm flipV="1">
            <a:off x="5507938" y="2792725"/>
            <a:ext cx="0" cy="341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BBEAE19-9440-C4E4-FE3E-D67906847192}"/>
              </a:ext>
            </a:extLst>
          </p:cNvPr>
          <p:cNvSpPr txBox="1"/>
          <p:nvPr/>
        </p:nvSpPr>
        <p:spPr>
          <a:xfrm>
            <a:off x="2933492" y="3144826"/>
            <a:ext cx="3846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进入平台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688F36-9CE1-5789-AF16-79641F628481}"/>
              </a:ext>
            </a:extLst>
          </p:cNvPr>
          <p:cNvSpPr/>
          <p:nvPr/>
        </p:nvSpPr>
        <p:spPr>
          <a:xfrm>
            <a:off x="312592" y="1138105"/>
            <a:ext cx="4843608" cy="44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非课程直播时段</a:t>
            </a:r>
            <a:r>
              <a:rPr lang="zh-CN" altLang="en-US" sz="2000" dirty="0">
                <a:solidFill>
                  <a:srgbClr val="DC51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参与回放</a:t>
            </a:r>
            <a:endParaRPr lang="en-US" altLang="zh-CN" sz="2000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331D38B-DE24-0FCE-AAD4-086FF0A927CC}"/>
              </a:ext>
            </a:extLst>
          </p:cNvPr>
          <p:cNvSpPr/>
          <p:nvPr/>
        </p:nvSpPr>
        <p:spPr>
          <a:xfrm>
            <a:off x="238568" y="6227766"/>
            <a:ext cx="330392" cy="2859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3A061FA-4E15-ACC8-03F3-0948902750D1}"/>
              </a:ext>
            </a:extLst>
          </p:cNvPr>
          <p:cNvSpPr/>
          <p:nvPr/>
        </p:nvSpPr>
        <p:spPr>
          <a:xfrm>
            <a:off x="721360" y="6227766"/>
            <a:ext cx="1801562" cy="703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BF07EAD-B3F2-FB25-E754-13A67EBEA6BC}"/>
              </a:ext>
            </a:extLst>
          </p:cNvPr>
          <p:cNvSpPr/>
          <p:nvPr/>
        </p:nvSpPr>
        <p:spPr>
          <a:xfrm>
            <a:off x="1019175" y="5707911"/>
            <a:ext cx="529590" cy="226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AD37829-DBA0-31D7-28A3-B177F469ED2C}"/>
              </a:ext>
            </a:extLst>
          </p:cNvPr>
          <p:cNvSpPr txBox="1"/>
          <p:nvPr/>
        </p:nvSpPr>
        <p:spPr>
          <a:xfrm>
            <a:off x="2944753" y="6256347"/>
            <a:ext cx="180156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点击进入需要回看的课程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FB717BA-7C1D-3233-962C-E8D13F29C199}"/>
              </a:ext>
            </a:extLst>
          </p:cNvPr>
          <p:cNvCxnSpPr>
            <a:cxnSpLocks/>
          </p:cNvCxnSpPr>
          <p:nvPr/>
        </p:nvCxnSpPr>
        <p:spPr>
          <a:xfrm flipH="1">
            <a:off x="2596703" y="6594822"/>
            <a:ext cx="26333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6AF83021-FDD8-4640-BE7C-A77DE785720D}"/>
              </a:ext>
            </a:extLst>
          </p:cNvPr>
          <p:cNvSpPr txBox="1"/>
          <p:nvPr/>
        </p:nvSpPr>
        <p:spPr>
          <a:xfrm>
            <a:off x="5730241" y="5002120"/>
            <a:ext cx="65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63C228E-51D7-8069-5D24-D11611693671}"/>
              </a:ext>
            </a:extLst>
          </p:cNvPr>
          <p:cNvSpPr txBox="1"/>
          <p:nvPr/>
        </p:nvSpPr>
        <p:spPr>
          <a:xfrm>
            <a:off x="5730242" y="8156130"/>
            <a:ext cx="65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5EBA7E80-BE8A-424C-4BC1-435E0A1AD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r="24541" b="3223"/>
          <a:stretch/>
        </p:blipFill>
        <p:spPr bwMode="auto">
          <a:xfrm>
            <a:off x="5010201" y="1739622"/>
            <a:ext cx="580322" cy="5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11D14931-3B01-CCCA-B6F5-23D651182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26"/>
          <a:stretch/>
        </p:blipFill>
        <p:spPr bwMode="auto">
          <a:xfrm>
            <a:off x="5797661" y="1717844"/>
            <a:ext cx="613943" cy="6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文本框 72">
            <a:extLst>
              <a:ext uri="{FF2B5EF4-FFF2-40B4-BE49-F238E27FC236}">
                <a16:creationId xmlns:a16="http://schemas.microsoft.com/office/drawing/2014/main" id="{52324479-27BF-5D5E-1240-B39E661FF47D}"/>
              </a:ext>
            </a:extLst>
          </p:cNvPr>
          <p:cNvSpPr txBox="1"/>
          <p:nvPr/>
        </p:nvSpPr>
        <p:spPr>
          <a:xfrm>
            <a:off x="185420" y="8761008"/>
            <a:ext cx="6594269" cy="701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、已完成选课操作的老师，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进入平台点击</a:t>
            </a: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教学管理</a:t>
            </a: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】-【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我听的课</a:t>
            </a: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</a:p>
          <a:p>
            <a:pPr>
              <a:lnSpc>
                <a:spcPct val="130000"/>
              </a:lnSpc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可以看到用户全部已选课程（图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kern="0" dirty="0">
              <a:solidFill>
                <a:srgbClr val="5096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A5E137D-D3C6-83E0-D33E-8F0204A386F7}"/>
              </a:ext>
            </a:extLst>
          </p:cNvPr>
          <p:cNvSpPr txBox="1"/>
          <p:nvPr/>
        </p:nvSpPr>
        <p:spPr>
          <a:xfrm>
            <a:off x="6419493" y="9625104"/>
            <a:ext cx="43456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P12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85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D12B5662-0864-05B5-5344-BA6E8B536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47" y="6200712"/>
            <a:ext cx="6150443" cy="281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847FF6B-5A3E-1969-942E-D4361AD4B7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179" b="4498"/>
          <a:stretch/>
        </p:blipFill>
        <p:spPr>
          <a:xfrm>
            <a:off x="1814332" y="6533584"/>
            <a:ext cx="4134348" cy="23373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6E7313-E1B2-2A8E-CC57-66A1B1119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50" y="1830467"/>
            <a:ext cx="6150443" cy="287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圆角矩形 3"/>
          <p:cNvSpPr/>
          <p:nvPr/>
        </p:nvSpPr>
        <p:spPr>
          <a:xfrm>
            <a:off x="500574" y="708221"/>
            <a:ext cx="4021896" cy="114621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2281" y="344953"/>
            <a:ext cx="440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电脑端 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如何观看直播和回放</a:t>
            </a:r>
          </a:p>
        </p:txBody>
      </p:sp>
      <p:sp>
        <p:nvSpPr>
          <p:cNvPr id="15" name="矩形 14"/>
          <p:cNvSpPr/>
          <p:nvPr/>
        </p:nvSpPr>
        <p:spPr>
          <a:xfrm>
            <a:off x="269047" y="4902739"/>
            <a:ext cx="6784708" cy="1156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直播回放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进入回放视频页面（图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进入直播页面，右上角小窗可全屏播放（图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 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课程视频回放期一年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12592" y="1138105"/>
            <a:ext cx="4843608" cy="44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非课程直播时段</a:t>
            </a:r>
            <a:r>
              <a:rPr lang="zh-CN" altLang="en-US" sz="2000" dirty="0">
                <a:solidFill>
                  <a:srgbClr val="DC51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参与回放</a:t>
            </a:r>
            <a:endParaRPr lang="en-US" altLang="zh-CN" sz="2000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11"/>
          <p:cNvSpPr/>
          <p:nvPr/>
        </p:nvSpPr>
        <p:spPr>
          <a:xfrm>
            <a:off x="652898" y="8832777"/>
            <a:ext cx="6195060" cy="302071"/>
          </a:xfrm>
          <a:prstGeom prst="rect">
            <a:avLst/>
          </a:prstGeom>
          <a:gradFill>
            <a:gsLst>
              <a:gs pos="0">
                <a:srgbClr val="F7FAFD">
                  <a:alpha val="0"/>
                </a:srgbClr>
              </a:gs>
              <a:gs pos="61000">
                <a:srgbClr val="F9FBFD">
                  <a:alpha val="68000"/>
                </a:srgbClr>
              </a:gs>
              <a:gs pos="35000">
                <a:srgbClr val="FBFCFE">
                  <a:alpha val="60000"/>
                </a:srgbClr>
              </a:gs>
              <a:gs pos="96000">
                <a:srgbClr val="FFFFFF"/>
              </a:gs>
            </a:gsLst>
            <a:lin ang="5400000" scaled="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C5D5BF7-947D-07B8-A4A5-497DBD5BB05E}"/>
              </a:ext>
            </a:extLst>
          </p:cNvPr>
          <p:cNvSpPr/>
          <p:nvPr/>
        </p:nvSpPr>
        <p:spPr>
          <a:xfrm>
            <a:off x="3344268" y="1666301"/>
            <a:ext cx="826296" cy="442108"/>
          </a:xfrm>
          <a:prstGeom prst="rect">
            <a:avLst/>
          </a:prstGeom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1057688-43B9-B13A-8A6B-C80126E67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268" y="1670112"/>
            <a:ext cx="826296" cy="438830"/>
          </a:xfrm>
          <a:prstGeom prst="rect">
            <a:avLst/>
          </a:prstGeom>
        </p:spPr>
      </p:pic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1CC9FB8D-374F-AB97-9E4C-AE92628306AA}"/>
              </a:ext>
            </a:extLst>
          </p:cNvPr>
          <p:cNvCxnSpPr>
            <a:cxnSpLocks/>
          </p:cNvCxnSpPr>
          <p:nvPr/>
        </p:nvCxnSpPr>
        <p:spPr>
          <a:xfrm flipV="1">
            <a:off x="3154279" y="1907506"/>
            <a:ext cx="181969" cy="332373"/>
          </a:xfrm>
          <a:prstGeom prst="line">
            <a:avLst/>
          </a:prstGeom>
          <a:ln>
            <a:solidFill>
              <a:srgbClr val="172C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7BDA6039-5F9A-C000-81B7-45A6FC3154F8}"/>
              </a:ext>
            </a:extLst>
          </p:cNvPr>
          <p:cNvCxnSpPr>
            <a:cxnSpLocks/>
          </p:cNvCxnSpPr>
          <p:nvPr/>
        </p:nvCxnSpPr>
        <p:spPr>
          <a:xfrm flipV="1">
            <a:off x="3258452" y="2397964"/>
            <a:ext cx="0" cy="341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DDC81FCF-1DCB-A228-489D-520C993B641D}"/>
              </a:ext>
            </a:extLst>
          </p:cNvPr>
          <p:cNvCxnSpPr>
            <a:cxnSpLocks/>
          </p:cNvCxnSpPr>
          <p:nvPr/>
        </p:nvCxnSpPr>
        <p:spPr>
          <a:xfrm>
            <a:off x="5133050" y="5969293"/>
            <a:ext cx="0" cy="3702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CFD100D6-5813-3815-1301-8422D314C2F0}"/>
              </a:ext>
            </a:extLst>
          </p:cNvPr>
          <p:cNvSpPr txBox="1"/>
          <p:nvPr/>
        </p:nvSpPr>
        <p:spPr>
          <a:xfrm>
            <a:off x="5681424" y="4344709"/>
            <a:ext cx="65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BEF905A-3724-321D-22EA-4048BB9120D3}"/>
              </a:ext>
            </a:extLst>
          </p:cNvPr>
          <p:cNvSpPr txBox="1"/>
          <p:nvPr/>
        </p:nvSpPr>
        <p:spPr>
          <a:xfrm>
            <a:off x="5838003" y="8703638"/>
            <a:ext cx="65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46F9D31-6FB6-6662-A3C1-7AA500534289}"/>
              </a:ext>
            </a:extLst>
          </p:cNvPr>
          <p:cNvSpPr txBox="1"/>
          <p:nvPr/>
        </p:nvSpPr>
        <p:spPr>
          <a:xfrm>
            <a:off x="6419493" y="9625104"/>
            <a:ext cx="43456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P13</a:t>
            </a:r>
            <a:endParaRPr kumimoji="1" lang="zh-CN" altLang="en-US" sz="1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95F888B-C1FB-3FCA-0B1C-D6286B0A38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3" r="13802" b="12323"/>
          <a:stretch/>
        </p:blipFill>
        <p:spPr>
          <a:xfrm>
            <a:off x="1116349" y="2653665"/>
            <a:ext cx="1868786" cy="10395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069542B-15BC-112B-ADCA-6069A586A5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01" r="24476" b="23316"/>
          <a:stretch/>
        </p:blipFill>
        <p:spPr>
          <a:xfrm>
            <a:off x="706195" y="7032414"/>
            <a:ext cx="631115" cy="34926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D01C2DE-3FFC-650A-4EE3-A111BAF9A1E6}"/>
              </a:ext>
            </a:extLst>
          </p:cNvPr>
          <p:cNvSpPr/>
          <p:nvPr/>
        </p:nvSpPr>
        <p:spPr>
          <a:xfrm>
            <a:off x="4660896" y="6392593"/>
            <a:ext cx="1816006" cy="11182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3E6B05A-FF40-F0C7-8768-5539142E3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8305" y="6453866"/>
            <a:ext cx="1701188" cy="9825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33E0DE-DE1B-79A4-F003-FEB762CB4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026" y="6500645"/>
            <a:ext cx="1533274" cy="7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277610" y="9642475"/>
            <a:ext cx="580390" cy="263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r"/>
            <a:r>
              <a:rPr kumimoji="1"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P1</a:t>
            </a:r>
            <a:endParaRPr kumimoji="1"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21"/>
          <p:cNvSpPr/>
          <p:nvPr/>
        </p:nvSpPr>
        <p:spPr>
          <a:xfrm>
            <a:off x="195146" y="580673"/>
            <a:ext cx="2548054" cy="17356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66901" y="299535"/>
            <a:ext cx="3728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kumimoji="1"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9633" y="1454799"/>
          <a:ext cx="6298734" cy="784413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3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1998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CN" altLang="en-US" sz="1800" b="1" i="0" kern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时间</a:t>
                      </a:r>
                    </a:p>
                  </a:txBody>
                  <a:tcPr marL="63305" marR="63305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CN" altLang="en-US" sz="1800" b="1" i="0" kern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课程主题</a:t>
                      </a:r>
                    </a:p>
                  </a:txBody>
                  <a:tcPr marL="63305" marR="63305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16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9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12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  <a:endParaRPr lang="en-US" sz="1400" b="0" i="0" kern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9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清华大学人工智能赋能教学实践与技术基础</a:t>
                      </a:r>
                      <a:endParaRPr lang="en-US" altLang="zh-CN" sz="1400" b="1" i="0" u="none" strike="noStrike" kern="1200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9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19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人工智能赋能本科通识教育的研究探索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助教开发：以心理学通识课程为例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1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9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26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运用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开展创新人才培养的初步探索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——以行健书院‘科研导引’课程实践为例</a:t>
                      </a:r>
                      <a:endParaRPr lang="zh-CN" altLang="en-US" sz="1400" b="1" i="0" u="none" strike="noStrike" kern="1200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26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10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17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人工智能赋能课程建设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——应用、创新与学生高阶思维能力培养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26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10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24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面向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赋能教学的数字化课程建设思考与实践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7970485"/>
                  </a:ext>
                </a:extLst>
              </a:tr>
              <a:tr h="10526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10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31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赋能教育教学初探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——以“智慧医疗创新体验”课程为例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723063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E9E5B3B1-E745-5286-05E5-089B921D7ADF}"/>
              </a:ext>
            </a:extLst>
          </p:cNvPr>
          <p:cNvSpPr txBox="1"/>
          <p:nvPr/>
        </p:nvSpPr>
        <p:spPr>
          <a:xfrm>
            <a:off x="2279129" y="948559"/>
            <a:ext cx="3432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</a:t>
            </a:r>
            <a:r>
              <a:rPr kumimoji="1" lang="zh-CN" alt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门直播课日程安排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A11116-14BB-FE32-ADE0-8FDE6484C23F}"/>
              </a:ext>
            </a:extLst>
          </p:cNvPr>
          <p:cNvSpPr txBox="1"/>
          <p:nvPr/>
        </p:nvSpPr>
        <p:spPr>
          <a:xfrm>
            <a:off x="645436" y="343369"/>
            <a:ext cx="343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课程内容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349365" y="9629140"/>
            <a:ext cx="508635" cy="27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r"/>
            <a:r>
              <a:rPr kumimoji="1"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P2</a:t>
            </a:r>
            <a:endParaRPr kumimoji="1"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21">
            <a:extLst>
              <a:ext uri="{FF2B5EF4-FFF2-40B4-BE49-F238E27FC236}">
                <a16:creationId xmlns:a16="http://schemas.microsoft.com/office/drawing/2014/main" id="{C2E47D1F-7F71-8680-55A2-6109CB74A970}"/>
              </a:ext>
            </a:extLst>
          </p:cNvPr>
          <p:cNvSpPr/>
          <p:nvPr/>
        </p:nvSpPr>
        <p:spPr>
          <a:xfrm>
            <a:off x="195146" y="580673"/>
            <a:ext cx="2548054" cy="17356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6846EF-05CD-321E-843C-169DEA174836}"/>
              </a:ext>
            </a:extLst>
          </p:cNvPr>
          <p:cNvSpPr txBox="1"/>
          <p:nvPr/>
        </p:nvSpPr>
        <p:spPr>
          <a:xfrm>
            <a:off x="266901" y="299535"/>
            <a:ext cx="3728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kumimoji="1"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B0094B08-C549-E378-18FF-95495B4C8D2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6901" y="1447836"/>
          <a:ext cx="6298734" cy="784413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3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9251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CN" altLang="en-US" sz="1800" b="1" i="0" kern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时间</a:t>
                      </a:r>
                    </a:p>
                  </a:txBody>
                  <a:tcPr marL="63305" marR="63305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CN" altLang="en-US" sz="1800" b="1" i="0" kern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课程主题</a:t>
                      </a:r>
                    </a:p>
                  </a:txBody>
                  <a:tcPr marL="63305" marR="63305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7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11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7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未来教育变革——智能技术赋能智慧教育重构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43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11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应对</a:t>
                      </a:r>
                      <a:r>
                        <a:rPr lang="en-US" altLang="zh-CN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GenAI</a:t>
                      </a: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可能带来的抄袭作弊——老师该如何设计作业和考试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6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11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21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生成式人工智能与教育变革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价值、影响及未来发展</a:t>
                      </a:r>
                      <a:endParaRPr lang="zh-CN" altLang="en-US" sz="1400" b="1" i="0" u="none" strike="noStrike" kern="1200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27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11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28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生成式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在教学设计中的创新应用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9846" marR="49846" marT="49846" marB="49846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36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12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5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 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大模型辅助科研论文写作：“三位一体”整合式研究设计</a:t>
                      </a:r>
                    </a:p>
                  </a:txBody>
                  <a:tcPr marL="28575" marR="28575" marT="19050" marB="1905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7970485"/>
                  </a:ext>
                </a:extLst>
              </a:tr>
              <a:tr h="10236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12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月</a:t>
                      </a: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12</a:t>
                      </a: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日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周四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90204" pitchFamily="34" charset="0"/>
                        </a:rPr>
                        <a:t>14:00-15:30</a:t>
                      </a:r>
                    </a:p>
                  </a:txBody>
                  <a:tcPr marL="49846" marR="49846" marT="49846" marB="4984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人工智能大模型工具在科研与科研指导中的应用</a:t>
                      </a:r>
                    </a:p>
                  </a:txBody>
                  <a:tcPr marL="28575" marR="28575" marT="19050" marB="1905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723063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30B5BEA5-F38E-4934-95A7-A4715F0DEEF4}"/>
              </a:ext>
            </a:extLst>
          </p:cNvPr>
          <p:cNvSpPr txBox="1"/>
          <p:nvPr/>
        </p:nvSpPr>
        <p:spPr>
          <a:xfrm>
            <a:off x="2279129" y="948559"/>
            <a:ext cx="3432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</a:t>
            </a:r>
            <a:r>
              <a:rPr kumimoji="1" lang="zh-CN" alt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门直播课日程安排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49709F7-7140-5A4A-2D1B-9ADBD5D820A4}"/>
              </a:ext>
            </a:extLst>
          </p:cNvPr>
          <p:cNvSpPr txBox="1"/>
          <p:nvPr/>
        </p:nvSpPr>
        <p:spPr>
          <a:xfrm>
            <a:off x="645436" y="343369"/>
            <a:ext cx="343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课程内容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109AAE19-0D41-0899-A097-6AA572892B68}"/>
              </a:ext>
            </a:extLst>
          </p:cNvPr>
          <p:cNvSpPr/>
          <p:nvPr/>
        </p:nvSpPr>
        <p:spPr>
          <a:xfrm>
            <a:off x="1" y="7805990"/>
            <a:ext cx="6858000" cy="487680"/>
          </a:xfrm>
          <a:prstGeom prst="rect">
            <a:avLst/>
          </a:prstGeom>
          <a:solidFill>
            <a:srgbClr val="F1F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AF14F9A-85A7-E10A-FD74-5B4C15ACC8F7}"/>
              </a:ext>
            </a:extLst>
          </p:cNvPr>
          <p:cNvSpPr/>
          <p:nvPr/>
        </p:nvSpPr>
        <p:spPr>
          <a:xfrm>
            <a:off x="0" y="5884022"/>
            <a:ext cx="6858000" cy="808004"/>
          </a:xfrm>
          <a:prstGeom prst="rect">
            <a:avLst/>
          </a:prstGeom>
          <a:solidFill>
            <a:srgbClr val="F1F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863E48-4A98-9A82-3571-727A6ACE3BC7}"/>
              </a:ext>
            </a:extLst>
          </p:cNvPr>
          <p:cNvSpPr/>
          <p:nvPr/>
        </p:nvSpPr>
        <p:spPr>
          <a:xfrm>
            <a:off x="1" y="4285267"/>
            <a:ext cx="6858000" cy="808004"/>
          </a:xfrm>
          <a:prstGeom prst="rect">
            <a:avLst/>
          </a:prstGeom>
          <a:solidFill>
            <a:srgbClr val="F1F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58223C-A047-A73E-495C-B0A4211B510F}"/>
              </a:ext>
            </a:extLst>
          </p:cNvPr>
          <p:cNvSpPr/>
          <p:nvPr/>
        </p:nvSpPr>
        <p:spPr>
          <a:xfrm>
            <a:off x="1" y="2769006"/>
            <a:ext cx="6858000" cy="725510"/>
          </a:xfrm>
          <a:prstGeom prst="rect">
            <a:avLst/>
          </a:prstGeom>
          <a:solidFill>
            <a:srgbClr val="F1F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43D36F6-BB22-F3E2-5C3E-E832AC56F655}"/>
              </a:ext>
            </a:extLst>
          </p:cNvPr>
          <p:cNvSpPr/>
          <p:nvPr/>
        </p:nvSpPr>
        <p:spPr>
          <a:xfrm>
            <a:off x="1" y="1479417"/>
            <a:ext cx="6858000" cy="725510"/>
          </a:xfrm>
          <a:prstGeom prst="rect">
            <a:avLst/>
          </a:prstGeom>
          <a:solidFill>
            <a:srgbClr val="F1F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368415" y="9629140"/>
            <a:ext cx="489585" cy="27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r"/>
            <a:r>
              <a:rPr kumimoji="1"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P3</a:t>
            </a:r>
            <a:endParaRPr kumimoji="1"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F408042-00F2-92DC-81B8-519C8DBA94E0}"/>
              </a:ext>
            </a:extLst>
          </p:cNvPr>
          <p:cNvSpPr txBox="1"/>
          <p:nvPr/>
        </p:nvSpPr>
        <p:spPr>
          <a:xfrm>
            <a:off x="285257" y="1479417"/>
            <a:ext cx="6172201" cy="7890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王宏宁：清华大学计算机科学与技术系长聘副教授，清华大学基础模型中心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AI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助教研发负责人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钱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静：清华大学心理系副教授，清华大学首批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门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AI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试点课程教师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徐芦平：清华大学航天航空学院副研究员，微纳米力学与多学科交叉创新研究中心（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CNMM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）执行主任，行健书院副院长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罗三中：清华大学化学系教授，清华大学基础分子科学中心主任，学术带头人， 负责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AI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试点课程“有机化学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”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牟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鹏：清华大学机械工程系副教授，主讲的“机械设计基础（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）”获评北京高校“优质本科课程”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周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晋：清华大学基础工业训练中心双创教学部主任，人工智能实验室主任，副教授，建立</a:t>
            </a:r>
            <a:r>
              <a:rPr lang="en-US" altLang="zh-CN" sz="14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iThink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实践教学平台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汪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琼：北京大学教育学院教育技术系教授，《中国教育信息化》《教育技术》编委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尚俊杰：北京大学教育学院长聘副教授、研究员、博士生导师。曾任北京大学教育学院副院长、教育技术系系主任，现任学习科学实验室执行主任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蒙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克：清华大学公共管理学院副教授，清华大学苏世民书院副教授</a:t>
            </a:r>
          </a:p>
          <a:p>
            <a:pPr marL="719138" indent="-719138" algn="just">
              <a:lnSpc>
                <a:spcPct val="150000"/>
              </a:lnSpc>
              <a:spcBef>
                <a:spcPts val="1200"/>
              </a:spcBef>
            </a:pP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张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聪：山东大学外国语副教授，曾获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2023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国家级教学成果奖，主持国家级线上线下混合式一流课程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: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《学术英语写作》，在顶级期刊</a:t>
            </a:r>
            <a:r>
              <a: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System</a:t>
            </a:r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发表人工智能与外语教育论文</a:t>
            </a:r>
          </a:p>
        </p:txBody>
      </p:sp>
      <p:sp>
        <p:nvSpPr>
          <p:cNvPr id="13" name="圆角矩形 21">
            <a:extLst>
              <a:ext uri="{FF2B5EF4-FFF2-40B4-BE49-F238E27FC236}">
                <a16:creationId xmlns:a16="http://schemas.microsoft.com/office/drawing/2014/main" id="{2175FA65-C5AB-8B53-D86E-3FCC427AA067}"/>
              </a:ext>
            </a:extLst>
          </p:cNvPr>
          <p:cNvSpPr/>
          <p:nvPr/>
        </p:nvSpPr>
        <p:spPr>
          <a:xfrm>
            <a:off x="195146" y="580673"/>
            <a:ext cx="2548054" cy="17356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DEEB6BB-10CF-736D-0035-9CB66C276882}"/>
              </a:ext>
            </a:extLst>
          </p:cNvPr>
          <p:cNvSpPr txBox="1"/>
          <p:nvPr/>
        </p:nvSpPr>
        <p:spPr>
          <a:xfrm>
            <a:off x="266901" y="299535"/>
            <a:ext cx="3728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kumimoji="1"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80E6658-A547-9760-5CC9-F77F331C7DFB}"/>
              </a:ext>
            </a:extLst>
          </p:cNvPr>
          <p:cNvSpPr txBox="1"/>
          <p:nvPr/>
        </p:nvSpPr>
        <p:spPr>
          <a:xfrm>
            <a:off x="1712794" y="972847"/>
            <a:ext cx="3432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拟邀</a:t>
            </a:r>
            <a:r>
              <a:rPr kumimoji="1" lang="zh-CN" alt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专家团队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5E09194-5DE3-41D0-9361-D4D42EC22C91}"/>
              </a:ext>
            </a:extLst>
          </p:cNvPr>
          <p:cNvSpPr txBox="1"/>
          <p:nvPr/>
        </p:nvSpPr>
        <p:spPr>
          <a:xfrm>
            <a:off x="645436" y="343369"/>
            <a:ext cx="343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课程内容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666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368415" y="9629140"/>
            <a:ext cx="489585" cy="27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r"/>
            <a:r>
              <a:rPr kumimoji="1"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P4</a:t>
            </a:r>
            <a:endParaRPr kumimoji="1"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499D2E-FDF4-9325-707E-C9175FED1AEB}"/>
              </a:ext>
            </a:extLst>
          </p:cNvPr>
          <p:cNvSpPr txBox="1"/>
          <p:nvPr/>
        </p:nvSpPr>
        <p:spPr>
          <a:xfrm>
            <a:off x="2136648" y="1006774"/>
            <a:ext cx="2584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</a:t>
            </a:r>
            <a:r>
              <a:rPr kumimoji="1"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门录播课内容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2D79E8DE-AEB8-ABDE-E909-60CA495E3B8B}"/>
              </a:ext>
            </a:extLst>
          </p:cNvPr>
          <p:cNvGraphicFramePr>
            <a:graphicFrameLocks noGrp="1"/>
          </p:cNvGraphicFramePr>
          <p:nvPr/>
        </p:nvGraphicFramePr>
        <p:xfrm>
          <a:off x="266800" y="1591408"/>
          <a:ext cx="6324398" cy="77330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58153">
                  <a:extLst>
                    <a:ext uri="{9D8B030D-6E8A-4147-A177-3AD203B41FA5}">
                      <a16:colId xmlns:a16="http://schemas.microsoft.com/office/drawing/2014/main" val="2765363452"/>
                    </a:ext>
                  </a:extLst>
                </a:gridCol>
                <a:gridCol w="2101967">
                  <a:extLst>
                    <a:ext uri="{9D8B030D-6E8A-4147-A177-3AD203B41FA5}">
                      <a16:colId xmlns:a16="http://schemas.microsoft.com/office/drawing/2014/main" val="18395962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3505829574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4256793857"/>
                    </a:ext>
                  </a:extLst>
                </a:gridCol>
                <a:gridCol w="949958">
                  <a:extLst>
                    <a:ext uri="{9D8B030D-6E8A-4147-A177-3AD203B41FA5}">
                      <a16:colId xmlns:a16="http://schemas.microsoft.com/office/drawing/2014/main" val="3405972276"/>
                    </a:ext>
                  </a:extLst>
                </a:gridCol>
              </a:tblGrid>
              <a:tr h="531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100" dirty="0">
                          <a:effectLst/>
                        </a:rPr>
                        <a:t>序号</a:t>
                      </a:r>
                      <a:endParaRPr lang="zh-CN" sz="18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100" dirty="0">
                          <a:effectLst/>
                        </a:rPr>
                        <a:t>课程名称</a:t>
                      </a:r>
                      <a:endParaRPr lang="zh-CN" sz="18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100" dirty="0">
                          <a:effectLst/>
                        </a:rPr>
                        <a:t>授课专家</a:t>
                      </a:r>
                      <a:endParaRPr lang="zh-CN" sz="18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100">
                          <a:effectLst/>
                        </a:rPr>
                        <a:t>学时</a:t>
                      </a:r>
                      <a:endParaRPr lang="zh-CN" sz="18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100">
                          <a:effectLst/>
                        </a:rPr>
                        <a:t>上线时间</a:t>
                      </a:r>
                      <a:endParaRPr lang="zh-CN" sz="18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2091888347"/>
                  </a:ext>
                </a:extLst>
              </a:tr>
              <a:tr h="899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dirty="0">
                          <a:effectLst/>
                        </a:rPr>
                        <a:t>人工智能在思辨读写教学中的应用与潜能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>
                          <a:effectLst/>
                        </a:rPr>
                        <a:t>程祥钰（清华大学写作与沟通教学中心副主任、副教授）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2024</a:t>
                      </a:r>
                      <a:r>
                        <a:rPr lang="zh-CN" sz="1200">
                          <a:effectLst/>
                        </a:rPr>
                        <a:t>年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2743653015"/>
                  </a:ext>
                </a:extLst>
              </a:tr>
              <a:tr h="899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dirty="0">
                          <a:effectLst/>
                        </a:rPr>
                        <a:t>人工智能赋能课程教学《化工热力学》智能助教尝试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dirty="0">
                          <a:effectLst/>
                        </a:rPr>
                        <a:t>卢滇楠（清华大学化学工程系教授、副系主任）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2024</a:t>
                      </a:r>
                      <a:r>
                        <a:rPr lang="zh-CN" sz="1200">
                          <a:effectLst/>
                        </a:rPr>
                        <a:t>年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2808282996"/>
                  </a:ext>
                </a:extLst>
              </a:tr>
              <a:tr h="12940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>
                          <a:effectLst/>
                        </a:rPr>
                        <a:t>人工智能赋能教学试点课程建设体会：以本科通识课“新城市科学”为例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dirty="0">
                          <a:effectLst/>
                        </a:rPr>
                        <a:t>龙 灜（清华大学建筑学院长聘副教授）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2024</a:t>
                      </a:r>
                      <a:r>
                        <a:rPr lang="zh-CN" sz="1200">
                          <a:effectLst/>
                        </a:rPr>
                        <a:t>年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3919163856"/>
                  </a:ext>
                </a:extLst>
              </a:tr>
              <a:tr h="899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>
                          <a:effectLst/>
                        </a:rPr>
                        <a:t>人工智能大模型在编程类课程中的应用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dirty="0">
                          <a:effectLst/>
                        </a:rPr>
                        <a:t>马昱春（清华大学计算机系教授）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2024</a:t>
                      </a:r>
                      <a:r>
                        <a:rPr lang="zh-CN" sz="1200">
                          <a:effectLst/>
                        </a:rPr>
                        <a:t>年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1524208995"/>
                  </a:ext>
                </a:extLst>
              </a:tr>
              <a:tr h="7054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>
                          <a:effectLst/>
                        </a:rPr>
                        <a:t>教学中的实用</a:t>
                      </a:r>
                      <a:r>
                        <a:rPr lang="en-US" sz="1200">
                          <a:effectLst/>
                        </a:rPr>
                        <a:t>AI</a:t>
                      </a:r>
                      <a:r>
                        <a:rPr lang="zh-CN" sz="1200">
                          <a:effectLst/>
                        </a:rPr>
                        <a:t>技能（上）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dirty="0">
                          <a:effectLst/>
                        </a:rPr>
                        <a:t>陈 江（北京大学信息科学技术学院教授）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2024</a:t>
                      </a:r>
                      <a:r>
                        <a:rPr lang="zh-CN" sz="1200">
                          <a:effectLst/>
                        </a:rPr>
                        <a:t>年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597092814"/>
                  </a:ext>
                </a:extLst>
              </a:tr>
              <a:tr h="7054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>
                          <a:effectLst/>
                        </a:rPr>
                        <a:t>教学中的实用</a:t>
                      </a:r>
                      <a:r>
                        <a:rPr lang="en-US" sz="1200">
                          <a:effectLst/>
                        </a:rPr>
                        <a:t>AI</a:t>
                      </a:r>
                      <a:r>
                        <a:rPr lang="zh-CN" sz="1200">
                          <a:effectLst/>
                        </a:rPr>
                        <a:t>技能（下）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dirty="0">
                          <a:effectLst/>
                        </a:rPr>
                        <a:t>陈 江（北京大学信息科学技术学院教授）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2024</a:t>
                      </a:r>
                      <a:r>
                        <a:rPr lang="zh-CN" sz="1200">
                          <a:effectLst/>
                        </a:rPr>
                        <a:t>年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1079048743"/>
                  </a:ext>
                </a:extLst>
              </a:tr>
              <a:tr h="899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>
                          <a:effectLst/>
                        </a:rPr>
                        <a:t>清华大学高等教育数字化转型——</a:t>
                      </a:r>
                      <a:r>
                        <a:rPr lang="en-US" sz="1200">
                          <a:effectLst/>
                        </a:rPr>
                        <a:t>AI</a:t>
                      </a:r>
                      <a:r>
                        <a:rPr lang="zh-CN" sz="1200">
                          <a:effectLst/>
                        </a:rPr>
                        <a:t>赋能高校教学模式创新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>
                          <a:effectLst/>
                        </a:rPr>
                        <a:t>汪潇潇（教育部在线教育研究中心秘书长，原清华大学在线教育中心主任）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2023</a:t>
                      </a:r>
                      <a:r>
                        <a:rPr lang="zh-CN" sz="1200">
                          <a:effectLst/>
                        </a:rPr>
                        <a:t>年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2434507842"/>
                  </a:ext>
                </a:extLst>
              </a:tr>
              <a:tr h="899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zh-CN" sz="20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ChatGPT</a:t>
                      </a:r>
                      <a:r>
                        <a:rPr lang="zh-CN" sz="1200" dirty="0">
                          <a:effectLst/>
                        </a:rPr>
                        <a:t>与大模型：发展、启示及展望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sz="1200" dirty="0">
                          <a:effectLst/>
                        </a:rPr>
                        <a:t>孙茂松（清华大学计算机科学与技术系教授，清华大学人工智能研究院常务副院长）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2023</a:t>
                      </a:r>
                      <a:r>
                        <a:rPr lang="zh-CN" sz="1200" dirty="0">
                          <a:effectLst/>
                        </a:rPr>
                        <a:t>年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1755" marR="71755" marT="53975" marB="53975" anchor="ctr"/>
                </a:tc>
                <a:extLst>
                  <a:ext uri="{0D108BD9-81ED-4DB2-BD59-A6C34878D82A}">
                    <a16:rowId xmlns:a16="http://schemas.microsoft.com/office/drawing/2014/main" val="3706203557"/>
                  </a:ext>
                </a:extLst>
              </a:tr>
            </a:tbl>
          </a:graphicData>
        </a:graphic>
      </p:graphicFrame>
      <p:sp>
        <p:nvSpPr>
          <p:cNvPr id="14" name="圆角矩形 21">
            <a:extLst>
              <a:ext uri="{FF2B5EF4-FFF2-40B4-BE49-F238E27FC236}">
                <a16:creationId xmlns:a16="http://schemas.microsoft.com/office/drawing/2014/main" id="{57E51B00-D005-5E3F-B366-82166F59B6C6}"/>
              </a:ext>
            </a:extLst>
          </p:cNvPr>
          <p:cNvSpPr/>
          <p:nvPr/>
        </p:nvSpPr>
        <p:spPr>
          <a:xfrm>
            <a:off x="195146" y="580673"/>
            <a:ext cx="2548054" cy="17356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548CB5A-AB4F-ED6B-B947-76722D83F9D3}"/>
              </a:ext>
            </a:extLst>
          </p:cNvPr>
          <p:cNvSpPr txBox="1"/>
          <p:nvPr/>
        </p:nvSpPr>
        <p:spPr>
          <a:xfrm>
            <a:off x="266901" y="299535"/>
            <a:ext cx="3728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kumimoji="1"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7EED99F-9EB0-36CA-D751-F3DB20D0122B}"/>
              </a:ext>
            </a:extLst>
          </p:cNvPr>
          <p:cNvSpPr txBox="1"/>
          <p:nvPr/>
        </p:nvSpPr>
        <p:spPr>
          <a:xfrm>
            <a:off x="645436" y="343369"/>
            <a:ext cx="343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课程内容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874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9C2916A4-87F6-11F8-171E-9414713A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7"/>
          <a:stretch/>
        </p:blipFill>
        <p:spPr>
          <a:xfrm>
            <a:off x="239873" y="4006923"/>
            <a:ext cx="6254005" cy="3937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A22488F-51D9-1759-AED6-50BB21518334}"/>
              </a:ext>
            </a:extLst>
          </p:cNvPr>
          <p:cNvSpPr txBox="1"/>
          <p:nvPr/>
        </p:nvSpPr>
        <p:spPr>
          <a:xfrm>
            <a:off x="174826" y="923968"/>
            <a:ext cx="6556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1.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登录本校教师发展平台网址，详见学校通知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A95F67-BDB7-A3B4-95DB-EE9BCA9B0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74" y="1313834"/>
            <a:ext cx="6254005" cy="175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文本框 62"/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P5</a:t>
            </a:r>
            <a:endParaRPr kumimoji="1" lang="zh-CN" altLang="en-US" sz="1200" dirty="0"/>
          </a:p>
        </p:txBody>
      </p:sp>
      <p:sp>
        <p:nvSpPr>
          <p:cNvPr id="2" name="圆角矩形 21">
            <a:extLst>
              <a:ext uri="{FF2B5EF4-FFF2-40B4-BE49-F238E27FC236}">
                <a16:creationId xmlns:a16="http://schemas.microsoft.com/office/drawing/2014/main" id="{8BEAFA08-1011-61DA-4321-A8065E4B6861}"/>
              </a:ext>
            </a:extLst>
          </p:cNvPr>
          <p:cNvSpPr/>
          <p:nvPr/>
        </p:nvSpPr>
        <p:spPr>
          <a:xfrm>
            <a:off x="195146" y="580673"/>
            <a:ext cx="2159434" cy="14359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C21358-2E81-015F-3959-E31938254890}"/>
              </a:ext>
            </a:extLst>
          </p:cNvPr>
          <p:cNvSpPr txBox="1"/>
          <p:nvPr/>
        </p:nvSpPr>
        <p:spPr>
          <a:xfrm>
            <a:off x="174825" y="324158"/>
            <a:ext cx="633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、报名选课：先报名培训班，再完成选课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911C516-7504-6FDD-0313-AAC5F705C3FE}"/>
              </a:ext>
            </a:extLst>
          </p:cNvPr>
          <p:cNvSpPr txBox="1"/>
          <p:nvPr/>
        </p:nvSpPr>
        <p:spPr>
          <a:xfrm>
            <a:off x="4355721" y="1575422"/>
            <a:ext cx="2029530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培训班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报名入口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733CFC0-BB36-FCCA-D9A6-4F7705F1057A}"/>
              </a:ext>
            </a:extLst>
          </p:cNvPr>
          <p:cNvSpPr txBox="1"/>
          <p:nvPr/>
        </p:nvSpPr>
        <p:spPr>
          <a:xfrm>
            <a:off x="5918872" y="2703617"/>
            <a:ext cx="586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6D8E93F6-507D-5F50-EDC7-3E9F19B4AC0E}"/>
              </a:ext>
            </a:extLst>
          </p:cNvPr>
          <p:cNvSpPr/>
          <p:nvPr/>
        </p:nvSpPr>
        <p:spPr>
          <a:xfrm>
            <a:off x="5326763" y="2166782"/>
            <a:ext cx="114808" cy="294609"/>
          </a:xfrm>
          <a:prstGeom prst="down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1FF9F60-7C69-F6A6-F302-EF875B052989}"/>
              </a:ext>
            </a:extLst>
          </p:cNvPr>
          <p:cNvSpPr/>
          <p:nvPr/>
        </p:nvSpPr>
        <p:spPr>
          <a:xfrm>
            <a:off x="4850882" y="2511023"/>
            <a:ext cx="1003257" cy="400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9D8A9AB-6E15-F9F6-3BAF-1AAFF776F4D9}"/>
              </a:ext>
            </a:extLst>
          </p:cNvPr>
          <p:cNvSpPr/>
          <p:nvPr/>
        </p:nvSpPr>
        <p:spPr>
          <a:xfrm>
            <a:off x="2106930" y="4849979"/>
            <a:ext cx="742950" cy="258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5A292CF1-8357-285B-5A86-19579C8B8D75}"/>
              </a:ext>
            </a:extLst>
          </p:cNvPr>
          <p:cNvGrpSpPr/>
          <p:nvPr/>
        </p:nvGrpSpPr>
        <p:grpSpPr>
          <a:xfrm>
            <a:off x="1455695" y="6266189"/>
            <a:ext cx="4219732" cy="1307195"/>
            <a:chOff x="3995509" y="4540639"/>
            <a:chExt cx="1995105" cy="239356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34AA3C3-DDAE-BF65-D862-D33915BB1ABF}"/>
                </a:ext>
              </a:extLst>
            </p:cNvPr>
            <p:cNvSpPr/>
            <p:nvPr/>
          </p:nvSpPr>
          <p:spPr>
            <a:xfrm>
              <a:off x="3995509" y="4540639"/>
              <a:ext cx="1995105" cy="2393561"/>
            </a:xfrm>
            <a:prstGeom prst="rect">
              <a:avLst/>
            </a:prstGeom>
            <a:solidFill>
              <a:srgbClr val="434343">
                <a:alpha val="7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28AF75D9-330E-098D-260F-9628CF84CD83}"/>
                </a:ext>
              </a:extLst>
            </p:cNvPr>
            <p:cNvSpPr txBox="1"/>
            <p:nvPr/>
          </p:nvSpPr>
          <p:spPr>
            <a:xfrm>
              <a:off x="4034856" y="4716058"/>
              <a:ext cx="1908860" cy="1257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说明：</a:t>
              </a:r>
              <a:endPara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r>
                <a:rPr lang="zh-CN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专题包含</a:t>
              </a:r>
              <a:r>
                <a:rPr lang="en-US" altLang="zh-CN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r>
                <a:rPr lang="zh-CN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门直播课，</a:t>
              </a:r>
              <a:r>
                <a:rPr lang="en-US" altLang="zh-CN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r>
                <a:rPr lang="zh-CN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门点播课；</a:t>
              </a:r>
              <a:endPara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r>
                <a:rPr lang="zh-CN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默认设置直播课为选修课，点播课为必修课；</a:t>
              </a:r>
              <a:endPara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·</a:t>
              </a:r>
              <a:r>
                <a:rPr lang="zh-CN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选修课学员需自主报名，必修课无需报名，自动加入课程。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034BB14-EBC1-C317-DE1C-AAAE847E08B3}"/>
              </a:ext>
            </a:extLst>
          </p:cNvPr>
          <p:cNvSpPr txBox="1"/>
          <p:nvPr/>
        </p:nvSpPr>
        <p:spPr>
          <a:xfrm>
            <a:off x="207956" y="3353716"/>
            <a:ext cx="6270374" cy="34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在首页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培训报名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模块，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点击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去报名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报名培训班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（图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5DBC81B-FDA0-C0CB-06F7-64F01DF8F030}"/>
              </a:ext>
            </a:extLst>
          </p:cNvPr>
          <p:cNvSpPr/>
          <p:nvPr/>
        </p:nvSpPr>
        <p:spPr>
          <a:xfrm>
            <a:off x="4833740" y="5175249"/>
            <a:ext cx="1443990" cy="109009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CEA6BC9-E0D7-7452-9F85-8C79B4D05647}"/>
              </a:ext>
            </a:extLst>
          </p:cNvPr>
          <p:cNvSpPr txBox="1"/>
          <p:nvPr/>
        </p:nvSpPr>
        <p:spPr>
          <a:xfrm>
            <a:off x="5918872" y="4287321"/>
            <a:ext cx="536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4B267E9-9B28-5C59-D956-5B45F77EC3A0}"/>
              </a:ext>
            </a:extLst>
          </p:cNvPr>
          <p:cNvSpPr txBox="1"/>
          <p:nvPr/>
        </p:nvSpPr>
        <p:spPr>
          <a:xfrm>
            <a:off x="292235" y="8242070"/>
            <a:ext cx="6188072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加入培训班后，在页面下方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培养方案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中选择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选修课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（图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），可以看到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门选修课的课程封面，进入课程页面，进行直播课选课操作。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3980656-ACE0-AF0C-8880-D8CB98816FF4}"/>
              </a:ext>
            </a:extLst>
          </p:cNvPr>
          <p:cNvSpPr/>
          <p:nvPr/>
        </p:nvSpPr>
        <p:spPr>
          <a:xfrm>
            <a:off x="3004820" y="4000806"/>
            <a:ext cx="797560" cy="1978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 descr="图标&#10;&#10;描述已自动生成">
            <a:extLst>
              <a:ext uri="{FF2B5EF4-FFF2-40B4-BE49-F238E27FC236}">
                <a16:creationId xmlns:a16="http://schemas.microsoft.com/office/drawing/2014/main" id="{9B623B44-A2FB-D958-511D-DF99CD02B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623" y="2699455"/>
            <a:ext cx="444249" cy="418944"/>
          </a:xfrm>
          <a:prstGeom prst="rect">
            <a:avLst/>
          </a:prstGeom>
        </p:spPr>
      </p:pic>
      <p:pic>
        <p:nvPicPr>
          <p:cNvPr id="35" name="图片 34" descr="图标&#10;&#10;描述已自动生成">
            <a:extLst>
              <a:ext uri="{FF2B5EF4-FFF2-40B4-BE49-F238E27FC236}">
                <a16:creationId xmlns:a16="http://schemas.microsoft.com/office/drawing/2014/main" id="{49963033-71A9-E91E-2D55-A5508CCEC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55" y="5020849"/>
            <a:ext cx="444249" cy="418944"/>
          </a:xfrm>
          <a:prstGeom prst="rect">
            <a:avLst/>
          </a:prstGeom>
        </p:spPr>
      </p:pic>
      <p:pic>
        <p:nvPicPr>
          <p:cNvPr id="36" name="图片 35" descr="图标&#10;&#10;描述已自动生成">
            <a:extLst>
              <a:ext uri="{FF2B5EF4-FFF2-40B4-BE49-F238E27FC236}">
                <a16:creationId xmlns:a16="http://schemas.microsoft.com/office/drawing/2014/main" id="{D1017EF0-3216-1C33-EBCC-8D797E55E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872" y="5768176"/>
            <a:ext cx="444249" cy="418944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168D4FA1-550D-9F72-572F-3F959F571DFC}"/>
              </a:ext>
            </a:extLst>
          </p:cNvPr>
          <p:cNvSpPr txBox="1"/>
          <p:nvPr/>
        </p:nvSpPr>
        <p:spPr>
          <a:xfrm>
            <a:off x="292235" y="9325327"/>
            <a:ext cx="6188072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1050" b="1" dirty="0">
                <a:solidFill>
                  <a:srgbClr val="FF0000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温馨提示：报名参与“大鱼讲堂”直播需提前完成平台身份绑定！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未完成绑定的老师，点击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【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登录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】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或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【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去报名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】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会提示“进行身份认证”，身份认证方式详见平台学员手册或联系我们。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/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P6</a:t>
            </a:r>
            <a:endParaRPr kumimoji="1" lang="zh-CN" altLang="en-US" sz="1200" dirty="0"/>
          </a:p>
        </p:txBody>
      </p:sp>
      <p:sp>
        <p:nvSpPr>
          <p:cNvPr id="2" name="圆角矩形 21">
            <a:extLst>
              <a:ext uri="{FF2B5EF4-FFF2-40B4-BE49-F238E27FC236}">
                <a16:creationId xmlns:a16="http://schemas.microsoft.com/office/drawing/2014/main" id="{8BEAFA08-1011-61DA-4321-A8065E4B6861}"/>
              </a:ext>
            </a:extLst>
          </p:cNvPr>
          <p:cNvSpPr/>
          <p:nvPr/>
        </p:nvSpPr>
        <p:spPr>
          <a:xfrm>
            <a:off x="195146" y="580673"/>
            <a:ext cx="2159434" cy="14359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259DAA8-C0A0-C15A-DF88-7ACFE77E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5" y="993375"/>
            <a:ext cx="6228895" cy="149374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D9A5D9-71FB-54EB-E90D-48FF2B5C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6" y="2584909"/>
            <a:ext cx="6228894" cy="149374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EC24608-A773-8BA6-31F8-AFDFB5BF87E1}"/>
              </a:ext>
            </a:extLst>
          </p:cNvPr>
          <p:cNvSpPr/>
          <p:nvPr/>
        </p:nvSpPr>
        <p:spPr>
          <a:xfrm>
            <a:off x="4263244" y="2063835"/>
            <a:ext cx="1166424" cy="344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C0CDEC0C-E54B-0000-1ABB-7517BC6DB3F6}"/>
              </a:ext>
            </a:extLst>
          </p:cNvPr>
          <p:cNvSpPr/>
          <p:nvPr/>
        </p:nvSpPr>
        <p:spPr>
          <a:xfrm>
            <a:off x="4740387" y="2596733"/>
            <a:ext cx="205742" cy="986326"/>
          </a:xfrm>
          <a:prstGeom prst="down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AC7B596-BBCE-4329-2F19-37AED64F0998}"/>
              </a:ext>
            </a:extLst>
          </p:cNvPr>
          <p:cNvSpPr txBox="1"/>
          <p:nvPr/>
        </p:nvSpPr>
        <p:spPr>
          <a:xfrm>
            <a:off x="5902260" y="2148169"/>
            <a:ext cx="550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6C85F1E-5320-257B-E220-FCB7A0299672}"/>
              </a:ext>
            </a:extLst>
          </p:cNvPr>
          <p:cNvSpPr txBox="1"/>
          <p:nvPr/>
        </p:nvSpPr>
        <p:spPr>
          <a:xfrm>
            <a:off x="5902260" y="3728021"/>
            <a:ext cx="553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9218DB8-34B6-CEA9-85C1-CC0D858B8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957" y="2095548"/>
            <a:ext cx="1052603" cy="285187"/>
          </a:xfrm>
          <a:prstGeom prst="rect">
            <a:avLst/>
          </a:prstGeom>
        </p:spPr>
      </p:pic>
      <p:pic>
        <p:nvPicPr>
          <p:cNvPr id="28" name="图片 27" descr="图标&#10;&#10;描述已自动生成">
            <a:extLst>
              <a:ext uri="{FF2B5EF4-FFF2-40B4-BE49-F238E27FC236}">
                <a16:creationId xmlns:a16="http://schemas.microsoft.com/office/drawing/2014/main" id="{B554AC1D-5791-A857-E800-89D4E1CDA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435" y="2211943"/>
            <a:ext cx="444249" cy="41894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E11A758-966E-3B3B-A18F-110A0DF26F5C}"/>
              </a:ext>
            </a:extLst>
          </p:cNvPr>
          <p:cNvSpPr txBox="1"/>
          <p:nvPr/>
        </p:nvSpPr>
        <p:spPr>
          <a:xfrm>
            <a:off x="195145" y="4202145"/>
            <a:ext cx="6272880" cy="102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点击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报名直播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完成选课操作（图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）。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温馨提示：直播课程开始之前系统会提示“直播未开始”（图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）直播课时间详见第一部分“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门直播课日程安排”。</a:t>
            </a:r>
            <a:endParaRPr lang="zh-CN" altLang="en-US" sz="14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F5963FF-834D-B062-6748-D8FA6334E91F}"/>
              </a:ext>
            </a:extLst>
          </p:cNvPr>
          <p:cNvSpPr txBox="1"/>
          <p:nvPr/>
        </p:nvSpPr>
        <p:spPr>
          <a:xfrm>
            <a:off x="174825" y="324158"/>
            <a:ext cx="633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、报名选课：先报名培训班，再完成选课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F8D3DE6-F7E2-5F5D-1A80-D5D19F378EF4}"/>
              </a:ext>
            </a:extLst>
          </p:cNvPr>
          <p:cNvGrpSpPr/>
          <p:nvPr/>
        </p:nvGrpSpPr>
        <p:grpSpPr>
          <a:xfrm>
            <a:off x="226683" y="5423893"/>
            <a:ext cx="5147435" cy="3779139"/>
            <a:chOff x="292559" y="5353030"/>
            <a:chExt cx="5147435" cy="3779139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F3F09DE3-5FA8-39CC-5B96-9AC973E20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37266"/>
            <a:stretch/>
          </p:blipFill>
          <p:spPr>
            <a:xfrm>
              <a:off x="292559" y="5353030"/>
              <a:ext cx="5147435" cy="1482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CA6A4426-9777-A5BF-8899-CF9492647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1874"/>
            <a:stretch/>
          </p:blipFill>
          <p:spPr>
            <a:xfrm>
              <a:off x="602377" y="6346056"/>
              <a:ext cx="2506583" cy="27861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B0371F44-FD4D-E60A-DBF7-2A330E4CF1DD}"/>
              </a:ext>
            </a:extLst>
          </p:cNvPr>
          <p:cNvSpPr txBox="1"/>
          <p:nvPr/>
        </p:nvSpPr>
        <p:spPr>
          <a:xfrm>
            <a:off x="3489865" y="8170237"/>
            <a:ext cx="2831634" cy="102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选课完成后老师可在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培训项目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】-【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我参加的培训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中进入培训班查看已选课程。</a:t>
            </a:r>
            <a:endParaRPr lang="zh-CN" altLang="en-US" sz="1400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72D1300-37B9-8977-3C7C-B98F9E274361}"/>
              </a:ext>
            </a:extLst>
          </p:cNvPr>
          <p:cNvSpPr/>
          <p:nvPr/>
        </p:nvSpPr>
        <p:spPr>
          <a:xfrm>
            <a:off x="214484" y="5423893"/>
            <a:ext cx="1002176" cy="4714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5D71EF1-CBF4-E345-908A-1621E7368508}"/>
              </a:ext>
            </a:extLst>
          </p:cNvPr>
          <p:cNvSpPr txBox="1"/>
          <p:nvPr/>
        </p:nvSpPr>
        <p:spPr>
          <a:xfrm>
            <a:off x="3076324" y="7018168"/>
            <a:ext cx="553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9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4E17F0B7-15FE-608B-F38C-0E7CF7C0D450}"/>
              </a:ext>
            </a:extLst>
          </p:cNvPr>
          <p:cNvSpPr/>
          <p:nvPr/>
        </p:nvSpPr>
        <p:spPr>
          <a:xfrm>
            <a:off x="195146" y="1084258"/>
            <a:ext cx="6467708" cy="6233694"/>
          </a:xfrm>
          <a:prstGeom prst="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6493879" y="9629001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P7</a:t>
            </a:r>
            <a:endParaRPr kumimoji="1" lang="zh-CN" altLang="en-US" sz="12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B7CD6E1-3EB7-1D91-B006-BE79F233A304}"/>
              </a:ext>
            </a:extLst>
          </p:cNvPr>
          <p:cNvSpPr txBox="1"/>
          <p:nvPr/>
        </p:nvSpPr>
        <p:spPr>
          <a:xfrm>
            <a:off x="295849" y="1440443"/>
            <a:ext cx="2781733" cy="583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报名完成后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请老师们进入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微信小程序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公众号或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长江雨课堂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微信小程序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公众号（图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具体以您平台服务器为准*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在“我听的课”中可以看到您的选课信息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在直播时段，您可以通过手机或电脑参与课程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21">
            <a:extLst>
              <a:ext uri="{FF2B5EF4-FFF2-40B4-BE49-F238E27FC236}">
                <a16:creationId xmlns:a16="http://schemas.microsoft.com/office/drawing/2014/main" id="{8BEAFA08-1011-61DA-4321-A8065E4B6861}"/>
              </a:ext>
            </a:extLst>
          </p:cNvPr>
          <p:cNvSpPr/>
          <p:nvPr/>
        </p:nvSpPr>
        <p:spPr>
          <a:xfrm>
            <a:off x="195146" y="580673"/>
            <a:ext cx="2159434" cy="14359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C21358-2E81-015F-3959-E31938254890}"/>
              </a:ext>
            </a:extLst>
          </p:cNvPr>
          <p:cNvSpPr txBox="1"/>
          <p:nvPr/>
        </p:nvSpPr>
        <p:spPr>
          <a:xfrm>
            <a:off x="174826" y="324158"/>
            <a:ext cx="2522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、如何观看课程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FF6693F-F2E6-F0EE-6612-C0A802DDFA05}"/>
              </a:ext>
            </a:extLst>
          </p:cNvPr>
          <p:cNvGrpSpPr/>
          <p:nvPr/>
        </p:nvGrpSpPr>
        <p:grpSpPr>
          <a:xfrm>
            <a:off x="3222689" y="764522"/>
            <a:ext cx="3440165" cy="6863699"/>
            <a:chOff x="3331862" y="281551"/>
            <a:chExt cx="3182337" cy="6623977"/>
          </a:xfrm>
        </p:grpSpPr>
        <p:pic>
          <p:nvPicPr>
            <p:cNvPr id="8" name="图片 7" descr="图形用户界面, 应用程序, 网站&#10;&#10;描述已自动生成">
              <a:extLst>
                <a:ext uri="{FF2B5EF4-FFF2-40B4-BE49-F238E27FC236}">
                  <a16:creationId xmlns:a16="http://schemas.microsoft.com/office/drawing/2014/main" id="{0303AAC9-67DD-A445-0891-A72FAD830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1862" y="281551"/>
              <a:ext cx="3182337" cy="66239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9304090B-C8BE-5428-8764-D63C644C0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919" t="34569" r="26477"/>
            <a:stretch/>
          </p:blipFill>
          <p:spPr>
            <a:xfrm>
              <a:off x="4231227" y="462121"/>
              <a:ext cx="1292166" cy="410867"/>
            </a:xfrm>
            <a:prstGeom prst="rect">
              <a:avLst/>
            </a:prstGeom>
          </p:spPr>
        </p:pic>
      </p:grpSp>
      <p:pic>
        <p:nvPicPr>
          <p:cNvPr id="23" name="图片 22" descr="图形用户界面, 应用程序&#10;&#10;描述已自动生成">
            <a:extLst>
              <a:ext uri="{FF2B5EF4-FFF2-40B4-BE49-F238E27FC236}">
                <a16:creationId xmlns:a16="http://schemas.microsoft.com/office/drawing/2014/main" id="{7743F837-BC1D-45DB-F6A7-A11230F01E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8" t="13589" r="59836" b="79590"/>
          <a:stretch/>
        </p:blipFill>
        <p:spPr>
          <a:xfrm>
            <a:off x="1713043" y="8061776"/>
            <a:ext cx="2412704" cy="879150"/>
          </a:xfrm>
          <a:prstGeom prst="rect">
            <a:avLst/>
          </a:prstGeom>
        </p:spPr>
      </p:pic>
      <p:pic>
        <p:nvPicPr>
          <p:cNvPr id="25" name="图片 24" descr="图形用户界面, 应用程序&#10;&#10;描述已自动生成">
            <a:extLst>
              <a:ext uri="{FF2B5EF4-FFF2-40B4-BE49-F238E27FC236}">
                <a16:creationId xmlns:a16="http://schemas.microsoft.com/office/drawing/2014/main" id="{010DF550-CDD7-7C43-1647-6ED34D65F0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346" r="62454" b="80962"/>
          <a:stretch/>
        </p:blipFill>
        <p:spPr>
          <a:xfrm>
            <a:off x="4113616" y="8069209"/>
            <a:ext cx="2297378" cy="84458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C4CFC798-4EC0-095B-2293-504048EE7B66}"/>
              </a:ext>
            </a:extLst>
          </p:cNvPr>
          <p:cNvSpPr txBox="1"/>
          <p:nvPr/>
        </p:nvSpPr>
        <p:spPr>
          <a:xfrm>
            <a:off x="0" y="8904386"/>
            <a:ext cx="6858000" cy="879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温馨提示，</a:t>
            </a:r>
            <a:r>
              <a:rPr lang="zh-CN" altLang="en-US" sz="1800" dirty="0">
                <a:solidFill>
                  <a:srgbClr val="C01F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红色图标是长江雨课堂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800" dirty="0">
                <a:solidFill>
                  <a:srgbClr val="4481D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蓝色图标是雨课堂</a:t>
            </a:r>
            <a:endParaRPr lang="en-US" altLang="zh-CN" sz="1800" dirty="0">
              <a:solidFill>
                <a:srgbClr val="4481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正确选择才可以在“我听的课”中看到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5778EBC-7165-3C08-A9D3-6CB007225BB1}"/>
              </a:ext>
            </a:extLst>
          </p:cNvPr>
          <p:cNvSpPr txBox="1"/>
          <p:nvPr/>
        </p:nvSpPr>
        <p:spPr>
          <a:xfrm>
            <a:off x="3222689" y="7302712"/>
            <a:ext cx="6025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151E8CA-258F-DC8F-EFCE-1028908D84A5}"/>
              </a:ext>
            </a:extLst>
          </p:cNvPr>
          <p:cNvGrpSpPr/>
          <p:nvPr/>
        </p:nvGrpSpPr>
        <p:grpSpPr>
          <a:xfrm>
            <a:off x="3316164" y="2951542"/>
            <a:ext cx="3177715" cy="329066"/>
            <a:chOff x="3316164" y="2951542"/>
            <a:chExt cx="3177715" cy="32906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E4EBFCA-2BE5-FA27-C69E-E94E8AAAEBCF}"/>
                </a:ext>
              </a:extLst>
            </p:cNvPr>
            <p:cNvSpPr/>
            <p:nvPr/>
          </p:nvSpPr>
          <p:spPr>
            <a:xfrm>
              <a:off x="3447973" y="2951542"/>
              <a:ext cx="2067810" cy="307777"/>
            </a:xfrm>
            <a:prstGeom prst="rect">
              <a:avLst/>
            </a:prstGeom>
            <a:solidFill>
              <a:srgbClr val="15DF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033C6A1-FE81-3BD2-AE68-08C8201BE2F1}"/>
                </a:ext>
              </a:extLst>
            </p:cNvPr>
            <p:cNvSpPr txBox="1"/>
            <p:nvPr/>
          </p:nvSpPr>
          <p:spPr>
            <a:xfrm>
              <a:off x="3316164" y="2972831"/>
              <a:ext cx="31777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</a:rPr>
                <a:t>【9.12|直播资源包】24秋第一讲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E854669-0A8A-AE3B-F6F6-1D092737BB74}"/>
              </a:ext>
            </a:extLst>
          </p:cNvPr>
          <p:cNvGrpSpPr/>
          <p:nvPr/>
        </p:nvGrpSpPr>
        <p:grpSpPr>
          <a:xfrm>
            <a:off x="3330763" y="4309069"/>
            <a:ext cx="3177715" cy="319436"/>
            <a:chOff x="3318921" y="2939883"/>
            <a:chExt cx="3177715" cy="31943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C12DBC7-2737-6266-3474-C4C0BA247913}"/>
                </a:ext>
              </a:extLst>
            </p:cNvPr>
            <p:cNvSpPr/>
            <p:nvPr/>
          </p:nvSpPr>
          <p:spPr>
            <a:xfrm>
              <a:off x="3447973" y="2951542"/>
              <a:ext cx="2067810" cy="307777"/>
            </a:xfrm>
            <a:prstGeom prst="rect">
              <a:avLst/>
            </a:prstGeom>
            <a:solidFill>
              <a:srgbClr val="48A4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696C1A9-83EF-DA01-BFD7-EE6C0D0CB6F6}"/>
                </a:ext>
              </a:extLst>
            </p:cNvPr>
            <p:cNvSpPr txBox="1"/>
            <p:nvPr/>
          </p:nvSpPr>
          <p:spPr>
            <a:xfrm>
              <a:off x="3318921" y="2939883"/>
              <a:ext cx="31777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</a:rPr>
                <a:t>【9.12|直播资源包】24秋第二讲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2E1A80A-EAAD-C452-5F17-BA7E7A17BAC1}"/>
              </a:ext>
            </a:extLst>
          </p:cNvPr>
          <p:cNvGrpSpPr/>
          <p:nvPr/>
        </p:nvGrpSpPr>
        <p:grpSpPr>
          <a:xfrm>
            <a:off x="3327739" y="5598754"/>
            <a:ext cx="3177715" cy="334772"/>
            <a:chOff x="3281439" y="2951542"/>
            <a:chExt cx="3177715" cy="33477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A259EB-2C74-2757-BB0E-42A53692CA2C}"/>
                </a:ext>
              </a:extLst>
            </p:cNvPr>
            <p:cNvSpPr/>
            <p:nvPr/>
          </p:nvSpPr>
          <p:spPr>
            <a:xfrm>
              <a:off x="3447973" y="2951542"/>
              <a:ext cx="2067810" cy="307777"/>
            </a:xfrm>
            <a:prstGeom prst="rect">
              <a:avLst/>
            </a:prstGeom>
            <a:solidFill>
              <a:srgbClr val="FDA2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DA76D93-F12B-6F1E-6625-FF3EC9F89D60}"/>
                </a:ext>
              </a:extLst>
            </p:cNvPr>
            <p:cNvSpPr txBox="1"/>
            <p:nvPr/>
          </p:nvSpPr>
          <p:spPr>
            <a:xfrm>
              <a:off x="3281439" y="2978537"/>
              <a:ext cx="31777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</a:rPr>
                <a:t>【9.12|直播资源包】24秋第一讲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8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276188F-6689-7E11-D703-EC0CE632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1" r="13802" b="12323"/>
          <a:stretch/>
        </p:blipFill>
        <p:spPr>
          <a:xfrm>
            <a:off x="165331" y="6914979"/>
            <a:ext cx="2083466" cy="115716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/>
          <a:srcRect t="4990" b="64747"/>
          <a:stretch/>
        </p:blipFill>
        <p:spPr>
          <a:xfrm>
            <a:off x="3918106" y="3488038"/>
            <a:ext cx="2544931" cy="125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圆角矩形 3"/>
          <p:cNvSpPr/>
          <p:nvPr/>
        </p:nvSpPr>
        <p:spPr>
          <a:xfrm>
            <a:off x="500574" y="708221"/>
            <a:ext cx="4021896" cy="114621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52281" y="344953"/>
            <a:ext cx="440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手机端 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如何观看直播和回放</a:t>
            </a:r>
          </a:p>
        </p:txBody>
      </p:sp>
      <p:sp>
        <p:nvSpPr>
          <p:cNvPr id="10" name="矩形 9"/>
          <p:cNvSpPr/>
          <p:nvPr/>
        </p:nvSpPr>
        <p:spPr>
          <a:xfrm>
            <a:off x="284494" y="1760219"/>
            <a:ext cx="3846198" cy="40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第一步：进入</a:t>
            </a:r>
            <a:r>
              <a:rPr lang="zh-CN" altLang="en-US" dirty="0">
                <a:solidFill>
                  <a:srgbClr val="C01F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长江雨课堂 </a:t>
            </a:r>
            <a:r>
              <a:rPr lang="zh-CN" altLang="en-US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 </a:t>
            </a:r>
            <a:r>
              <a:rPr lang="zh-CN" altLang="en-US" dirty="0">
                <a:solidFill>
                  <a:srgbClr val="4481D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</a:t>
            </a:r>
            <a:endParaRPr lang="en-US" altLang="zh-CN" dirty="0">
              <a:solidFill>
                <a:srgbClr val="4481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4494" y="2212274"/>
            <a:ext cx="3389598" cy="549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首次使用时，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打开微信搜索</a:t>
            </a:r>
            <a:r>
              <a:rPr lang="zh-CN" altLang="en-US" sz="1200" dirty="0">
                <a:solidFill>
                  <a:srgbClr val="C01F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长江雨课堂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1200" dirty="0">
                <a:solidFill>
                  <a:srgbClr val="4481D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小程序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公众号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，点击进入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（图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3818" y="3486143"/>
            <a:ext cx="3846198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第二步：进入当前授课的课程班级</a:t>
            </a:r>
            <a:endParaRPr lang="en-US" altLang="zh-CN" sz="14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1795" y="3848578"/>
            <a:ext cx="3389597" cy="1073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课程直播时段，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进入公众号或小程序，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界面上方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</a:t>
            </a:r>
            <a:r>
              <a:rPr lang="en-US" altLang="zh-CN" sz="1400" kern="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zh-CN" sz="1400" kern="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你有</a:t>
            </a:r>
            <a:r>
              <a:rPr lang="en-US" altLang="zh-CN" sz="1400" kern="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zh-CN" sz="1400" kern="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个课正在上课</a:t>
            </a:r>
            <a:r>
              <a:rPr lang="en-US" altLang="zh-CN" sz="1400" kern="0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点击即可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课程学习界面（图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048" y="5114452"/>
            <a:ext cx="3846198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zh-CN" altLang="en-US" sz="14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第三步：观看课程直播</a:t>
            </a:r>
            <a:endParaRPr lang="en-US" altLang="zh-CN" sz="1400" b="1" dirty="0">
              <a:solidFill>
                <a:srgbClr val="4572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2593" y="5461158"/>
            <a:ext cx="6150444" cy="549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1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课程直播时段，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直播中，点击观看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（图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），可以看到视频画面（图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课程直播结束后，可查看学习数据（ 图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12592" y="1138105"/>
            <a:ext cx="4843608" cy="44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4572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课程直播时段</a:t>
            </a:r>
            <a:r>
              <a:rPr lang="zh-CN" altLang="en-US" sz="2000" b="1" dirty="0">
                <a:solidFill>
                  <a:srgbClr val="DC51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参与直播</a:t>
            </a:r>
            <a:endParaRPr lang="en-US" altLang="zh-CN" sz="1200" b="1" dirty="0">
              <a:solidFill>
                <a:srgbClr val="DC51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7BCF6BB-4372-8E3B-75B4-7050FDA6B7CF}"/>
              </a:ext>
            </a:extLst>
          </p:cNvPr>
          <p:cNvGrpSpPr/>
          <p:nvPr/>
        </p:nvGrpSpPr>
        <p:grpSpPr>
          <a:xfrm>
            <a:off x="3951895" y="1669865"/>
            <a:ext cx="2540590" cy="1221010"/>
            <a:chOff x="3984241" y="1009658"/>
            <a:chExt cx="2540590" cy="1221010"/>
          </a:xfrm>
        </p:grpSpPr>
        <p:pic>
          <p:nvPicPr>
            <p:cNvPr id="8" name="图片 7" descr="图形用户界面, 应用程序&#10;&#10;描述已自动生成">
              <a:extLst>
                <a:ext uri="{FF2B5EF4-FFF2-40B4-BE49-F238E27FC236}">
                  <a16:creationId xmlns:a16="http://schemas.microsoft.com/office/drawing/2014/main" id="{3BA61193-00EC-4177-9BD9-6C8147033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725" r="14757" b="75411"/>
            <a:stretch/>
          </p:blipFill>
          <p:spPr>
            <a:xfrm>
              <a:off x="3984241" y="1009658"/>
              <a:ext cx="2540590" cy="1221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矩形 11">
              <a:extLst>
                <a:ext uri="{FF2B5EF4-FFF2-40B4-BE49-F238E27FC236}">
                  <a16:creationId xmlns:a16="http://schemas.microsoft.com/office/drawing/2014/main" id="{CB201B5B-01A1-8DAD-619B-3F3FF6773B72}"/>
                </a:ext>
              </a:extLst>
            </p:cNvPr>
            <p:cNvSpPr/>
            <p:nvPr/>
          </p:nvSpPr>
          <p:spPr>
            <a:xfrm>
              <a:off x="3988499" y="1813180"/>
              <a:ext cx="2527684" cy="407163"/>
            </a:xfrm>
            <a:prstGeom prst="rect">
              <a:avLst/>
            </a:prstGeom>
            <a:gradFill>
              <a:gsLst>
                <a:gs pos="0">
                  <a:srgbClr val="F7FAFD">
                    <a:alpha val="0"/>
                  </a:srgbClr>
                </a:gs>
                <a:gs pos="56000">
                  <a:srgbClr val="F9FBFD">
                    <a:alpha val="68000"/>
                  </a:srgbClr>
                </a:gs>
                <a:gs pos="73000">
                  <a:srgbClr val="FBFCFE">
                    <a:alpha val="60000"/>
                  </a:srgbClr>
                </a:gs>
                <a:gs pos="95000">
                  <a:srgbClr val="FFFFFF"/>
                </a:gs>
              </a:gsLst>
              <a:lin ang="5400000" scaled="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6489933" y="9625104"/>
            <a:ext cx="3641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/>
              <a:t>P8</a:t>
            </a:r>
            <a:endParaRPr kumimoji="1" lang="zh-CN" altLang="en-US" sz="1200" dirty="0"/>
          </a:p>
        </p:txBody>
      </p:sp>
      <p:pic>
        <p:nvPicPr>
          <p:cNvPr id="28" name="图片 27" descr="图形用户界面, 应用程序&#10;&#10;描述已自动生成">
            <a:extLst>
              <a:ext uri="{FF2B5EF4-FFF2-40B4-BE49-F238E27FC236}">
                <a16:creationId xmlns:a16="http://schemas.microsoft.com/office/drawing/2014/main" id="{64E39B7A-892D-1099-E04A-8DD7431639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19" b="21379"/>
          <a:stretch/>
        </p:blipFill>
        <p:spPr>
          <a:xfrm>
            <a:off x="4663527" y="6132305"/>
            <a:ext cx="2052727" cy="3094930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3B694E56-33FE-F348-7D47-E99E357571FE}"/>
              </a:ext>
            </a:extLst>
          </p:cNvPr>
          <p:cNvGrpSpPr/>
          <p:nvPr/>
        </p:nvGrpSpPr>
        <p:grpSpPr>
          <a:xfrm>
            <a:off x="2452724" y="6125584"/>
            <a:ext cx="2056230" cy="3016464"/>
            <a:chOff x="2359340" y="6074784"/>
            <a:chExt cx="2164969" cy="317598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7"/>
            <a:srcRect t="3784" b="26267"/>
            <a:stretch>
              <a:fillRect/>
            </a:stretch>
          </p:blipFill>
          <p:spPr>
            <a:xfrm>
              <a:off x="2364309" y="6074784"/>
              <a:ext cx="2160000" cy="313374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65" name="椭圆 64"/>
            <p:cNvSpPr/>
            <p:nvPr/>
          </p:nvSpPr>
          <p:spPr>
            <a:xfrm>
              <a:off x="3738214" y="8669665"/>
              <a:ext cx="70720" cy="72000"/>
            </a:xfrm>
            <a:prstGeom prst="ellipse">
              <a:avLst/>
            </a:prstGeom>
            <a:solidFill>
              <a:srgbClr val="DC5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8" name="椭圆 67"/>
            <p:cNvSpPr/>
            <p:nvPr/>
          </p:nvSpPr>
          <p:spPr>
            <a:xfrm>
              <a:off x="3732182" y="7420711"/>
              <a:ext cx="70720" cy="72000"/>
            </a:xfrm>
            <a:prstGeom prst="ellipse">
              <a:avLst/>
            </a:prstGeom>
            <a:solidFill>
              <a:srgbClr val="DC5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9" name="图片 18" descr="图形用户界面, 网站&#10;&#10;描述已自动生成">
              <a:extLst>
                <a:ext uri="{FF2B5EF4-FFF2-40B4-BE49-F238E27FC236}">
                  <a16:creationId xmlns:a16="http://schemas.microsoft.com/office/drawing/2014/main" id="{C651DFB0-8F3D-8184-2D1D-3018AC611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2838" b="16270"/>
            <a:stretch/>
          </p:blipFill>
          <p:spPr>
            <a:xfrm>
              <a:off x="2360589" y="6537994"/>
              <a:ext cx="2163720" cy="2712772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0CC3CD7C-06DC-52E0-E6EE-3908010BF7D2}"/>
                </a:ext>
              </a:extLst>
            </p:cNvPr>
            <p:cNvGrpSpPr/>
            <p:nvPr/>
          </p:nvGrpSpPr>
          <p:grpSpPr>
            <a:xfrm>
              <a:off x="2359340" y="7585528"/>
              <a:ext cx="855440" cy="780315"/>
              <a:chOff x="3062955" y="7614986"/>
              <a:chExt cx="855440" cy="780315"/>
            </a:xfrm>
          </p:grpSpPr>
          <p:sp>
            <p:nvSpPr>
              <p:cNvPr id="72" name="矩形 71"/>
              <p:cNvSpPr/>
              <p:nvPr/>
            </p:nvSpPr>
            <p:spPr>
              <a:xfrm>
                <a:off x="3062955" y="8093231"/>
                <a:ext cx="855440" cy="302070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0"/>
                  </a:spcAft>
                </a:pPr>
                <a:r>
                  <a:rPr lang="zh-CN" altLang="en-US" sz="1200" b="1" dirty="0">
                    <a:solidFill>
                      <a:srgbClr val="DC5134"/>
                    </a:solidFill>
                    <a:latin typeface="思源宋体 Medium" panose="02020500000000000000" pitchFamily="18" charset="-122"/>
                    <a:ea typeface="思源宋体 Medium" panose="02020500000000000000" pitchFamily="18" charset="-122"/>
                  </a:rPr>
                  <a:t>直播画面</a:t>
                </a:r>
                <a:endParaRPr lang="zh-CN" altLang="zh-CN" sz="1200" b="1" dirty="0">
                  <a:solidFill>
                    <a:srgbClr val="DC5134"/>
                  </a:solidFill>
                  <a:latin typeface="思源宋体 Medium" panose="02020500000000000000" pitchFamily="18" charset="-122"/>
                  <a:ea typeface="思源宋体 Medium" panose="02020500000000000000" pitchFamily="18" charset="-122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5305D384-77E6-4BE1-19AA-C5A1DCA3D3FE}"/>
                  </a:ext>
                </a:extLst>
              </p:cNvPr>
              <p:cNvSpPr/>
              <p:nvPr/>
            </p:nvSpPr>
            <p:spPr>
              <a:xfrm>
                <a:off x="3455315" y="7614986"/>
                <a:ext cx="70720" cy="72000"/>
              </a:xfrm>
              <a:prstGeom prst="ellipse">
                <a:avLst/>
              </a:prstGeom>
              <a:solidFill>
                <a:srgbClr val="DC52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cxnSp>
            <p:nvCxnSpPr>
              <p:cNvPr id="67" name="直接连接符 8"/>
              <p:cNvCxnSpPr>
                <a:cxnSpLocks/>
                <a:stCxn id="72" idx="0"/>
              </p:cNvCxnSpPr>
              <p:nvPr/>
            </p:nvCxnSpPr>
            <p:spPr>
              <a:xfrm flipV="1">
                <a:off x="3490675" y="7650986"/>
                <a:ext cx="0" cy="442245"/>
              </a:xfrm>
              <a:prstGeom prst="line">
                <a:avLst/>
              </a:prstGeom>
              <a:ln w="19050">
                <a:solidFill>
                  <a:srgbClr val="DC52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42086E2-CDD3-4302-B2C5-513480E8CFF8}"/>
              </a:ext>
            </a:extLst>
          </p:cNvPr>
          <p:cNvGrpSpPr/>
          <p:nvPr/>
        </p:nvGrpSpPr>
        <p:grpSpPr>
          <a:xfrm>
            <a:off x="165331" y="6125585"/>
            <a:ext cx="2092876" cy="3016462"/>
            <a:chOff x="114666" y="6074784"/>
            <a:chExt cx="2161226" cy="311497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9"/>
            <a:srcRect t="3522" b="78423"/>
            <a:stretch/>
          </p:blipFill>
          <p:spPr>
            <a:xfrm>
              <a:off x="114666" y="6074784"/>
              <a:ext cx="2160000" cy="80887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51" name="矩形 50"/>
            <p:cNvSpPr/>
            <p:nvPr/>
          </p:nvSpPr>
          <p:spPr>
            <a:xfrm flipV="1">
              <a:off x="182470" y="6619292"/>
              <a:ext cx="2056117" cy="182222"/>
            </a:xfrm>
            <a:prstGeom prst="rect">
              <a:avLst/>
            </a:prstGeom>
            <a:noFill/>
            <a:ln w="19050">
              <a:solidFill>
                <a:srgbClr val="DC5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矩形 53"/>
            <p:cNvSpPr/>
            <p:nvPr/>
          </p:nvSpPr>
          <p:spPr>
            <a:xfrm>
              <a:off x="667111" y="6995781"/>
              <a:ext cx="160878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DC5134"/>
                  </a:solidFill>
                  <a:latin typeface="思源宋体 Medium" panose="02020500000000000000" pitchFamily="18" charset="-122"/>
                  <a:ea typeface="思源宋体 Medium" panose="02020500000000000000" pitchFamily="18" charset="-122"/>
                </a:rPr>
                <a:t>点击观看课程直播</a:t>
              </a:r>
            </a:p>
          </p:txBody>
        </p:sp>
        <p:cxnSp>
          <p:nvCxnSpPr>
            <p:cNvPr id="52" name="直接连接符 8"/>
            <p:cNvCxnSpPr/>
            <p:nvPr/>
          </p:nvCxnSpPr>
          <p:spPr>
            <a:xfrm flipH="1">
              <a:off x="2025161" y="6792399"/>
              <a:ext cx="1" cy="165780"/>
            </a:xfrm>
            <a:prstGeom prst="line">
              <a:avLst/>
            </a:prstGeom>
            <a:ln w="19050">
              <a:solidFill>
                <a:srgbClr val="DC5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椭圆 52"/>
            <p:cNvSpPr/>
            <p:nvPr/>
          </p:nvSpPr>
          <p:spPr>
            <a:xfrm>
              <a:off x="1989801" y="6907054"/>
              <a:ext cx="70720" cy="72000"/>
            </a:xfrm>
            <a:prstGeom prst="ellipse">
              <a:avLst/>
            </a:prstGeom>
            <a:solidFill>
              <a:srgbClr val="DC5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9941857-B7EF-19ED-E937-A76D98807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8925" b="46550"/>
            <a:stretch/>
          </p:blipFill>
          <p:spPr>
            <a:xfrm>
              <a:off x="114666" y="8091050"/>
              <a:ext cx="2151508" cy="109870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5816065A-CF06-F761-5ECD-A4FD89E3309F}"/>
              </a:ext>
            </a:extLst>
          </p:cNvPr>
          <p:cNvSpPr/>
          <p:nvPr/>
        </p:nvSpPr>
        <p:spPr>
          <a:xfrm>
            <a:off x="5537377" y="8439034"/>
            <a:ext cx="1186993" cy="302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zh-CN" altLang="en-US" sz="1200" b="1" dirty="0">
                <a:solidFill>
                  <a:srgbClr val="DC5134"/>
                </a:solidFill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学习数据页面</a:t>
            </a:r>
            <a:endParaRPr lang="zh-CN" altLang="zh-CN" sz="1200" b="1" dirty="0">
              <a:solidFill>
                <a:srgbClr val="DC5134"/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CA6ABCA6-735E-89A9-E9D2-5A8CB6DB8BDA}"/>
              </a:ext>
            </a:extLst>
          </p:cNvPr>
          <p:cNvSpPr/>
          <p:nvPr/>
        </p:nvSpPr>
        <p:spPr>
          <a:xfrm>
            <a:off x="5705690" y="8290106"/>
            <a:ext cx="67655" cy="65541"/>
          </a:xfrm>
          <a:prstGeom prst="ellipse">
            <a:avLst/>
          </a:prstGeom>
          <a:solidFill>
            <a:srgbClr val="D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48" name="直接连接符 8">
            <a:extLst>
              <a:ext uri="{FF2B5EF4-FFF2-40B4-BE49-F238E27FC236}">
                <a16:creationId xmlns:a16="http://schemas.microsoft.com/office/drawing/2014/main" id="{B1455465-ACCB-75AC-8E90-AE8EAD4522DB}"/>
              </a:ext>
            </a:extLst>
          </p:cNvPr>
          <p:cNvCxnSpPr>
            <a:cxnSpLocks/>
          </p:cNvCxnSpPr>
          <p:nvPr/>
        </p:nvCxnSpPr>
        <p:spPr>
          <a:xfrm flipV="1">
            <a:off x="5739518" y="8314415"/>
            <a:ext cx="0" cy="161923"/>
          </a:xfrm>
          <a:prstGeom prst="line">
            <a:avLst/>
          </a:prstGeom>
          <a:ln w="19050">
            <a:solidFill>
              <a:srgbClr val="DC5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49126353-7062-0371-5C49-8ECCFA29A3D0}"/>
              </a:ext>
            </a:extLst>
          </p:cNvPr>
          <p:cNvSpPr txBox="1"/>
          <p:nvPr/>
        </p:nvSpPr>
        <p:spPr>
          <a:xfrm>
            <a:off x="5974535" y="2626494"/>
            <a:ext cx="5558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D6C197D-43D1-65A0-C2F0-DD8C92C7F6D7}"/>
              </a:ext>
            </a:extLst>
          </p:cNvPr>
          <p:cNvSpPr txBox="1"/>
          <p:nvPr/>
        </p:nvSpPr>
        <p:spPr>
          <a:xfrm>
            <a:off x="5907232" y="4438677"/>
            <a:ext cx="55580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EF6939DF-5325-4B1A-2C46-214CC8EC9874}"/>
              </a:ext>
            </a:extLst>
          </p:cNvPr>
          <p:cNvSpPr txBox="1"/>
          <p:nvPr/>
        </p:nvSpPr>
        <p:spPr>
          <a:xfrm>
            <a:off x="923450" y="9277897"/>
            <a:ext cx="5558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3658519F-9339-3A43-75BA-0A742910AF64}"/>
              </a:ext>
            </a:extLst>
          </p:cNvPr>
          <p:cNvSpPr txBox="1"/>
          <p:nvPr/>
        </p:nvSpPr>
        <p:spPr>
          <a:xfrm>
            <a:off x="3000507" y="9277898"/>
            <a:ext cx="856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8849FA0-068A-3649-2A7A-E0B503D96AB9}"/>
              </a:ext>
            </a:extLst>
          </p:cNvPr>
          <p:cNvSpPr txBox="1"/>
          <p:nvPr/>
        </p:nvSpPr>
        <p:spPr>
          <a:xfrm>
            <a:off x="5256062" y="9277896"/>
            <a:ext cx="856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95BF0F1-822C-C9B4-DDEB-923DE7A2FBC9}"/>
              </a:ext>
            </a:extLst>
          </p:cNvPr>
          <p:cNvSpPr/>
          <p:nvPr/>
        </p:nvSpPr>
        <p:spPr>
          <a:xfrm>
            <a:off x="3858728" y="3726304"/>
            <a:ext cx="2671612" cy="2859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E5BE6F4-45EE-864D-F22B-EE476D97204D}"/>
              </a:ext>
            </a:extLst>
          </p:cNvPr>
          <p:cNvSpPr/>
          <p:nvPr/>
        </p:nvSpPr>
        <p:spPr>
          <a:xfrm flipV="1">
            <a:off x="2460616" y="6561506"/>
            <a:ext cx="2048338" cy="1307413"/>
          </a:xfrm>
          <a:prstGeom prst="rect">
            <a:avLst/>
          </a:prstGeom>
          <a:noFill/>
          <a:ln w="19050">
            <a:solidFill>
              <a:srgbClr val="DC5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77E860-CBA1-D45F-1856-031F638D6995}"/>
              </a:ext>
            </a:extLst>
          </p:cNvPr>
          <p:cNvSpPr/>
          <p:nvPr/>
        </p:nvSpPr>
        <p:spPr>
          <a:xfrm>
            <a:off x="3925672" y="3557502"/>
            <a:ext cx="1189887" cy="125406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00" b="1" dirty="0">
                <a:solidFill>
                  <a:schemeClr val="tx1"/>
                </a:solidFill>
              </a:rPr>
              <a:t>雨课堂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FF46C5-43DD-9F89-2204-F97A7278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1" r="13802" b="12323"/>
          <a:stretch/>
        </p:blipFill>
        <p:spPr>
          <a:xfrm>
            <a:off x="2476274" y="6574673"/>
            <a:ext cx="2017621" cy="11571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E8953C-0E5D-241D-A9ED-DC95CB9C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1" r="13802" b="12323"/>
          <a:stretch/>
        </p:blipFill>
        <p:spPr>
          <a:xfrm>
            <a:off x="4836434" y="8809069"/>
            <a:ext cx="643870" cy="369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4312233b-ceec-4794-8867-5afeaae782d3"/>
  <p:tag name="COMMONDATA" val="eyJoZGlkIjoiODc5N2ZmZDJkMGNjMDAwMWI0ODI0ZjlhZTNjNGE4NWM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c6f0201-ae05-433d-8b4f-724a149abd0b}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c6f0201-ae05-433d-8b4f-724a149abd0b}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2683</TotalTime>
  <Words>1743</Words>
  <Application>Microsoft Office PowerPoint</Application>
  <PresentationFormat>A4 纸张(210x297 毫米)</PresentationFormat>
  <Paragraphs>259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等线</vt:lpstr>
      <vt:lpstr>思源宋体 Medium</vt:lpstr>
      <vt:lpstr>宋体</vt:lpstr>
      <vt:lpstr>微软雅黑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a559</dc:creator>
  <cp:lastModifiedBy>阳 张</cp:lastModifiedBy>
  <cp:revision>262</cp:revision>
  <cp:lastPrinted>2020-05-12T06:56:00Z</cp:lastPrinted>
  <dcterms:created xsi:type="dcterms:W3CDTF">2020-05-12T03:29:00Z</dcterms:created>
  <dcterms:modified xsi:type="dcterms:W3CDTF">2024-09-06T10:35:31Z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047069A627F84F31BC5DBB275008E25A_12</vt:lpwstr>
  </property>
</Properties>
</file>